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91" r:id="rId4"/>
    <p:sldId id="292" r:id="rId5"/>
    <p:sldId id="258" r:id="rId6"/>
    <p:sldId id="259" r:id="rId7"/>
    <p:sldId id="263" r:id="rId8"/>
    <p:sldId id="262" r:id="rId9"/>
    <p:sldId id="264" r:id="rId10"/>
    <p:sldId id="278" r:id="rId11"/>
    <p:sldId id="279" r:id="rId12"/>
    <p:sldId id="284" r:id="rId13"/>
    <p:sldId id="286" r:id="rId14"/>
    <p:sldId id="288" r:id="rId15"/>
    <p:sldId id="289" r:id="rId16"/>
    <p:sldId id="290" r:id="rId17"/>
    <p:sldId id="293" r:id="rId18"/>
    <p:sldId id="269" r:id="rId19"/>
  </p:sldIdLst>
  <p:sldSz cx="18288000" cy="10287000"/>
  <p:notesSz cx="6858000" cy="9144000"/>
  <p:embeddedFontLst>
    <p:embeddedFont>
      <p:font typeface="Arimo Bold" panose="020B0604020202020204" charset="0"/>
      <p:regular r:id="rId20"/>
    </p:embeddedFont>
    <p:embeddedFont>
      <p:font typeface="Calibri" panose="020F0502020204030204" pitchFamily="34" charset="0"/>
      <p:regular r:id="rId21"/>
      <p:bold r:id="rId22"/>
      <p:italic r:id="rId23"/>
      <p:boldItalic r:id="rId24"/>
    </p:embeddedFont>
    <p:embeddedFont>
      <p:font typeface="HK Grotesk Light" panose="020B0604020202020204" charset="0"/>
      <p:regular r:id="rId25"/>
    </p:embeddedFont>
    <p:embeddedFont>
      <p:font typeface="HK Grotesk Light Bold" panose="020B0604020202020204" charset="0"/>
      <p:regular r:id="rId26"/>
    </p:embeddedFont>
    <p:embeddedFont>
      <p:font typeface="HK Grotesk Medium Bold" panose="020B0604020202020204" charset="0"/>
      <p:regular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99" autoAdjust="0"/>
    <p:restoredTop sz="94622" autoAdjust="0"/>
  </p:normalViewPr>
  <p:slideViewPr>
    <p:cSldViewPr>
      <p:cViewPr varScale="1">
        <p:scale>
          <a:sx n="53" d="100"/>
          <a:sy n="53" d="100"/>
        </p:scale>
        <p:origin x="826" y="7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font" Target="fonts/font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1/18/2022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1/18/2022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1/18/2022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1/18/2022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png"/><Relationship Id="rId4" Type="http://schemas.openxmlformats.org/officeDocument/2006/relationships/image" Target="../media/image1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3697308" y="1562100"/>
            <a:ext cx="10893383" cy="2582640"/>
          </a:xfrm>
          <a:prstGeom prst="rect">
            <a:avLst/>
          </a:prstGeom>
        </p:spPr>
      </p:pic>
      <p:sp>
        <p:nvSpPr>
          <p:cNvPr id="3" name="TextBox 3"/>
          <p:cNvSpPr txBox="1"/>
          <p:nvPr/>
        </p:nvSpPr>
        <p:spPr>
          <a:xfrm>
            <a:off x="6522509" y="4762549"/>
            <a:ext cx="7592762" cy="3331141"/>
          </a:xfrm>
          <a:prstGeom prst="rect">
            <a:avLst/>
          </a:prstGeom>
        </p:spPr>
        <p:txBody>
          <a:bodyPr lIns="0" tIns="0" rIns="0" bIns="0" rtlCol="0" anchor="t">
            <a:spAutoFit/>
          </a:bodyPr>
          <a:lstStyle/>
          <a:p>
            <a:pPr>
              <a:lnSpc>
                <a:spcPts val="5393"/>
              </a:lnSpc>
              <a:spcBef>
                <a:spcPct val="0"/>
              </a:spcBef>
            </a:pPr>
            <a:r>
              <a:rPr lang="en-US" sz="3852" dirty="0">
                <a:solidFill>
                  <a:srgbClr val="000000"/>
                </a:solidFill>
                <a:latin typeface="HK Grotesk Light"/>
              </a:rPr>
              <a:t>19127597 – Trần Khả Trí</a:t>
            </a:r>
          </a:p>
          <a:p>
            <a:pPr>
              <a:lnSpc>
                <a:spcPts val="5393"/>
              </a:lnSpc>
              <a:spcBef>
                <a:spcPct val="0"/>
              </a:spcBef>
            </a:pPr>
            <a:r>
              <a:rPr lang="en-US" sz="3852" dirty="0">
                <a:solidFill>
                  <a:srgbClr val="000000"/>
                </a:solidFill>
                <a:latin typeface="HK Grotesk Light"/>
              </a:rPr>
              <a:t>19127607 – Trần </a:t>
            </a:r>
            <a:r>
              <a:rPr lang="en-US" sz="3852" dirty="0" err="1">
                <a:solidFill>
                  <a:srgbClr val="000000"/>
                </a:solidFill>
                <a:latin typeface="HK Grotesk Light"/>
              </a:rPr>
              <a:t>Nguyên</a:t>
            </a:r>
            <a:r>
              <a:rPr lang="en-US" sz="3852" dirty="0">
                <a:solidFill>
                  <a:srgbClr val="000000"/>
                </a:solidFill>
                <a:latin typeface="HK Grotesk Light"/>
              </a:rPr>
              <a:t> </a:t>
            </a:r>
            <a:r>
              <a:rPr lang="en-US" sz="3852" dirty="0" err="1">
                <a:solidFill>
                  <a:srgbClr val="000000"/>
                </a:solidFill>
                <a:latin typeface="HK Grotesk Light"/>
              </a:rPr>
              <a:t>Trung</a:t>
            </a:r>
            <a:endParaRPr lang="en-US" sz="3852" dirty="0">
              <a:solidFill>
                <a:srgbClr val="000000"/>
              </a:solidFill>
              <a:latin typeface="HK Grotesk Light"/>
            </a:endParaRPr>
          </a:p>
          <a:p>
            <a:pPr>
              <a:lnSpc>
                <a:spcPts val="5393"/>
              </a:lnSpc>
              <a:spcBef>
                <a:spcPct val="0"/>
              </a:spcBef>
            </a:pPr>
            <a:r>
              <a:rPr lang="en-US" sz="3852" dirty="0">
                <a:solidFill>
                  <a:srgbClr val="000000"/>
                </a:solidFill>
                <a:latin typeface="HK Grotesk Light"/>
              </a:rPr>
              <a:t>19127426 – </a:t>
            </a:r>
            <a:r>
              <a:rPr lang="en-US" sz="3852" dirty="0" err="1">
                <a:solidFill>
                  <a:srgbClr val="000000"/>
                </a:solidFill>
                <a:latin typeface="HK Grotesk Light"/>
              </a:rPr>
              <a:t>Vũ</a:t>
            </a:r>
            <a:r>
              <a:rPr lang="en-US" sz="3852" dirty="0">
                <a:solidFill>
                  <a:srgbClr val="000000"/>
                </a:solidFill>
                <a:latin typeface="HK Grotesk Light"/>
              </a:rPr>
              <a:t> </a:t>
            </a:r>
            <a:r>
              <a:rPr lang="en-US" sz="3852" dirty="0" err="1">
                <a:solidFill>
                  <a:srgbClr val="000000"/>
                </a:solidFill>
                <a:latin typeface="HK Grotesk Light"/>
              </a:rPr>
              <a:t>Đức</a:t>
            </a:r>
            <a:r>
              <a:rPr lang="en-US" sz="3852" dirty="0">
                <a:solidFill>
                  <a:srgbClr val="000000"/>
                </a:solidFill>
                <a:latin typeface="HK Grotesk Light"/>
              </a:rPr>
              <a:t> Quang Huy</a:t>
            </a:r>
          </a:p>
          <a:p>
            <a:pPr>
              <a:lnSpc>
                <a:spcPts val="5393"/>
              </a:lnSpc>
              <a:spcBef>
                <a:spcPct val="0"/>
              </a:spcBef>
            </a:pPr>
            <a:r>
              <a:rPr lang="en-US" sz="3852" dirty="0">
                <a:solidFill>
                  <a:srgbClr val="000000"/>
                </a:solidFill>
                <a:latin typeface="HK Grotesk Light"/>
              </a:rPr>
              <a:t>19127491 – Nguyễn Trọng Nhân</a:t>
            </a:r>
          </a:p>
          <a:p>
            <a:pPr>
              <a:lnSpc>
                <a:spcPts val="5393"/>
              </a:lnSpc>
              <a:spcBef>
                <a:spcPct val="0"/>
              </a:spcBef>
            </a:pPr>
            <a:r>
              <a:rPr lang="en-US" sz="3852" dirty="0">
                <a:solidFill>
                  <a:srgbClr val="000000"/>
                </a:solidFill>
                <a:latin typeface="HK Grotesk Light"/>
              </a:rPr>
              <a:t>19127057 – Trần </a:t>
            </a:r>
            <a:r>
              <a:rPr lang="en-US" sz="3852" dirty="0" err="1">
                <a:solidFill>
                  <a:srgbClr val="000000"/>
                </a:solidFill>
                <a:latin typeface="HK Grotesk Light"/>
              </a:rPr>
              <a:t>Vĩnh</a:t>
            </a:r>
            <a:r>
              <a:rPr lang="en-US" sz="3852" dirty="0">
                <a:solidFill>
                  <a:srgbClr val="000000"/>
                </a:solidFill>
                <a:latin typeface="HK Grotesk Light"/>
              </a:rPr>
              <a:t> Phát</a:t>
            </a:r>
          </a:p>
        </p:txBody>
      </p:sp>
      <p:sp>
        <p:nvSpPr>
          <p:cNvPr id="4" name="TextBox 4"/>
          <p:cNvSpPr txBox="1"/>
          <p:nvPr/>
        </p:nvSpPr>
        <p:spPr>
          <a:xfrm>
            <a:off x="3697308" y="4753024"/>
            <a:ext cx="2548394" cy="724462"/>
          </a:xfrm>
          <a:prstGeom prst="rect">
            <a:avLst/>
          </a:prstGeom>
        </p:spPr>
        <p:txBody>
          <a:bodyPr lIns="0" tIns="0" rIns="0" bIns="0" rtlCol="0" anchor="t">
            <a:spAutoFit/>
          </a:bodyPr>
          <a:lstStyle/>
          <a:p>
            <a:pPr algn="ctr">
              <a:lnSpc>
                <a:spcPts val="5912"/>
              </a:lnSpc>
              <a:spcBef>
                <a:spcPct val="0"/>
              </a:spcBef>
            </a:pPr>
            <a:r>
              <a:rPr lang="en-US" sz="4223" dirty="0">
                <a:solidFill>
                  <a:srgbClr val="000000"/>
                </a:solidFill>
                <a:latin typeface="HK Grotesk Light Bold"/>
              </a:rPr>
              <a:t>Group 06: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1028700" y="523875"/>
            <a:ext cx="8115300" cy="1000125"/>
          </a:xfrm>
          <a:prstGeom prst="rect">
            <a:avLst/>
          </a:prstGeom>
        </p:spPr>
        <p:txBody>
          <a:bodyPr lIns="0" tIns="0" rIns="0" bIns="0" rtlCol="0" anchor="t">
            <a:spAutoFit/>
          </a:bodyPr>
          <a:lstStyle/>
          <a:p>
            <a:pPr>
              <a:lnSpc>
                <a:spcPts val="7800"/>
              </a:lnSpc>
            </a:pPr>
            <a:r>
              <a:rPr lang="en-US" sz="6500" dirty="0">
                <a:solidFill>
                  <a:srgbClr val="414042"/>
                </a:solidFill>
                <a:latin typeface="HK Grotesk Medium Bold"/>
              </a:rPr>
              <a:t>Software architecture</a:t>
            </a:r>
          </a:p>
        </p:txBody>
      </p:sp>
      <p:sp>
        <p:nvSpPr>
          <p:cNvPr id="4" name="TextBox 4"/>
          <p:cNvSpPr txBox="1"/>
          <p:nvPr/>
        </p:nvSpPr>
        <p:spPr>
          <a:xfrm>
            <a:off x="1028700" y="1675930"/>
            <a:ext cx="12912833" cy="771525"/>
          </a:xfrm>
          <a:prstGeom prst="rect">
            <a:avLst/>
          </a:prstGeom>
        </p:spPr>
        <p:txBody>
          <a:bodyPr lIns="0" tIns="0" rIns="0" bIns="0" rtlCol="0" anchor="t">
            <a:spAutoFit/>
          </a:bodyPr>
          <a:lstStyle/>
          <a:p>
            <a:pPr>
              <a:lnSpc>
                <a:spcPts val="6000"/>
              </a:lnSpc>
            </a:pPr>
            <a:r>
              <a:rPr lang="en-US" sz="5000" b="1" u="sng" dirty="0">
                <a:solidFill>
                  <a:srgbClr val="414042"/>
                </a:solidFill>
                <a:latin typeface="HK Grotesk Light" panose="020B0604020202020204" charset="0"/>
              </a:rPr>
              <a:t>Component: GUI</a:t>
            </a:r>
          </a:p>
        </p:txBody>
      </p:sp>
      <p:pic>
        <p:nvPicPr>
          <p:cNvPr id="6" name="Picture 5">
            <a:extLst>
              <a:ext uri="{FF2B5EF4-FFF2-40B4-BE49-F238E27FC236}">
                <a16:creationId xmlns:a16="http://schemas.microsoft.com/office/drawing/2014/main" id="{790E9716-5DBC-4E8B-B508-875B2CF6216D}"/>
              </a:ext>
            </a:extLst>
          </p:cNvPr>
          <p:cNvPicPr>
            <a:picLocks noChangeAspect="1"/>
          </p:cNvPicPr>
          <p:nvPr/>
        </p:nvPicPr>
        <p:blipFill>
          <a:blip r:embed="rId2"/>
          <a:stretch>
            <a:fillRect/>
          </a:stretch>
        </p:blipFill>
        <p:spPr>
          <a:xfrm>
            <a:off x="4114800" y="2612085"/>
            <a:ext cx="8706036" cy="6425516"/>
          </a:xfrm>
          <a:prstGeom prst="rect">
            <a:avLst/>
          </a:prstGeom>
        </p:spPr>
      </p:pic>
      <p:pic>
        <p:nvPicPr>
          <p:cNvPr id="5" name="Picture 2">
            <a:extLst>
              <a:ext uri="{FF2B5EF4-FFF2-40B4-BE49-F238E27FC236}">
                <a16:creationId xmlns:a16="http://schemas.microsoft.com/office/drawing/2014/main" id="{D71B1341-B25C-4EBA-829A-97B760FE3B66}"/>
              </a:ext>
            </a:extLst>
          </p:cNvPr>
          <p:cNvPicPr>
            <a:picLocks noChangeAspect="1"/>
          </p:cNvPicPr>
          <p:nvPr/>
        </p:nvPicPr>
        <p:blipFill>
          <a:blip r:embed="rId3"/>
          <a:srcRect/>
          <a:stretch>
            <a:fillRect/>
          </a:stretch>
        </p:blipFill>
        <p:spPr>
          <a:xfrm>
            <a:off x="14659993" y="582375"/>
            <a:ext cx="3355844" cy="795615"/>
          </a:xfrm>
          <a:prstGeom prst="rect">
            <a:avLst/>
          </a:prstGeom>
        </p:spPr>
      </p:pic>
    </p:spTree>
    <p:extLst>
      <p:ext uri="{BB962C8B-B14F-4D97-AF65-F5344CB8AC3E}">
        <p14:creationId xmlns:p14="http://schemas.microsoft.com/office/powerpoint/2010/main" val="4245739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1028700" y="523875"/>
            <a:ext cx="8115300" cy="1000125"/>
          </a:xfrm>
          <a:prstGeom prst="rect">
            <a:avLst/>
          </a:prstGeom>
        </p:spPr>
        <p:txBody>
          <a:bodyPr lIns="0" tIns="0" rIns="0" bIns="0" rtlCol="0" anchor="t">
            <a:spAutoFit/>
          </a:bodyPr>
          <a:lstStyle/>
          <a:p>
            <a:pPr>
              <a:lnSpc>
                <a:spcPts val="7800"/>
              </a:lnSpc>
            </a:pPr>
            <a:r>
              <a:rPr lang="en-US" sz="6500" dirty="0">
                <a:solidFill>
                  <a:srgbClr val="414042"/>
                </a:solidFill>
                <a:latin typeface="HK Grotesk Medium Bold"/>
              </a:rPr>
              <a:t>Software architecture</a:t>
            </a:r>
          </a:p>
        </p:txBody>
      </p:sp>
      <p:sp>
        <p:nvSpPr>
          <p:cNvPr id="4" name="TextBox 4"/>
          <p:cNvSpPr txBox="1"/>
          <p:nvPr/>
        </p:nvSpPr>
        <p:spPr>
          <a:xfrm>
            <a:off x="1028700" y="1675930"/>
            <a:ext cx="12912833" cy="771525"/>
          </a:xfrm>
          <a:prstGeom prst="rect">
            <a:avLst/>
          </a:prstGeom>
        </p:spPr>
        <p:txBody>
          <a:bodyPr lIns="0" tIns="0" rIns="0" bIns="0" rtlCol="0" anchor="t">
            <a:spAutoFit/>
          </a:bodyPr>
          <a:lstStyle/>
          <a:p>
            <a:pPr>
              <a:lnSpc>
                <a:spcPts val="6000"/>
              </a:lnSpc>
            </a:pPr>
            <a:r>
              <a:rPr lang="en-US" sz="5000" b="1" u="sng" dirty="0">
                <a:solidFill>
                  <a:srgbClr val="414042"/>
                </a:solidFill>
                <a:latin typeface="HK Grotesk Light" panose="020B0604020202020204" charset="0"/>
              </a:rPr>
              <a:t>Component: Model + Controller</a:t>
            </a:r>
          </a:p>
        </p:txBody>
      </p:sp>
      <p:pic>
        <p:nvPicPr>
          <p:cNvPr id="5" name="Picture 4">
            <a:extLst>
              <a:ext uri="{FF2B5EF4-FFF2-40B4-BE49-F238E27FC236}">
                <a16:creationId xmlns:a16="http://schemas.microsoft.com/office/drawing/2014/main" id="{C3D31235-7190-4FD6-A4D9-5A3973C3BF61}"/>
              </a:ext>
            </a:extLst>
          </p:cNvPr>
          <p:cNvPicPr>
            <a:picLocks noChangeAspect="1"/>
          </p:cNvPicPr>
          <p:nvPr/>
        </p:nvPicPr>
        <p:blipFill>
          <a:blip r:embed="rId2"/>
          <a:stretch>
            <a:fillRect/>
          </a:stretch>
        </p:blipFill>
        <p:spPr>
          <a:xfrm>
            <a:off x="3733800" y="2467412"/>
            <a:ext cx="9106114" cy="6962675"/>
          </a:xfrm>
          <a:prstGeom prst="rect">
            <a:avLst/>
          </a:prstGeom>
        </p:spPr>
      </p:pic>
      <p:pic>
        <p:nvPicPr>
          <p:cNvPr id="6" name="Picture 2">
            <a:extLst>
              <a:ext uri="{FF2B5EF4-FFF2-40B4-BE49-F238E27FC236}">
                <a16:creationId xmlns:a16="http://schemas.microsoft.com/office/drawing/2014/main" id="{FE56477F-A8C9-414D-9C3D-34E569A57DDB}"/>
              </a:ext>
            </a:extLst>
          </p:cNvPr>
          <p:cNvPicPr>
            <a:picLocks noChangeAspect="1"/>
          </p:cNvPicPr>
          <p:nvPr/>
        </p:nvPicPr>
        <p:blipFill>
          <a:blip r:embed="rId3"/>
          <a:srcRect/>
          <a:stretch>
            <a:fillRect/>
          </a:stretch>
        </p:blipFill>
        <p:spPr>
          <a:xfrm>
            <a:off x="14659993" y="582375"/>
            <a:ext cx="3355844" cy="795615"/>
          </a:xfrm>
          <a:prstGeom prst="rect">
            <a:avLst/>
          </a:prstGeom>
        </p:spPr>
      </p:pic>
    </p:spTree>
    <p:extLst>
      <p:ext uri="{BB962C8B-B14F-4D97-AF65-F5344CB8AC3E}">
        <p14:creationId xmlns:p14="http://schemas.microsoft.com/office/powerpoint/2010/main" val="21978786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1028700" y="523875"/>
            <a:ext cx="8115300" cy="1000125"/>
          </a:xfrm>
          <a:prstGeom prst="rect">
            <a:avLst/>
          </a:prstGeom>
        </p:spPr>
        <p:txBody>
          <a:bodyPr lIns="0" tIns="0" rIns="0" bIns="0" rtlCol="0" anchor="t">
            <a:spAutoFit/>
          </a:bodyPr>
          <a:lstStyle/>
          <a:p>
            <a:pPr>
              <a:lnSpc>
                <a:spcPts val="7800"/>
              </a:lnSpc>
            </a:pPr>
            <a:r>
              <a:rPr lang="en-US" sz="6500">
                <a:solidFill>
                  <a:srgbClr val="414042"/>
                </a:solidFill>
                <a:latin typeface="HK Grotesk Medium Bold"/>
              </a:rPr>
              <a:t>Software architecture</a:t>
            </a:r>
          </a:p>
        </p:txBody>
      </p:sp>
      <p:sp>
        <p:nvSpPr>
          <p:cNvPr id="4" name="TextBox 4"/>
          <p:cNvSpPr txBox="1"/>
          <p:nvPr/>
        </p:nvSpPr>
        <p:spPr>
          <a:xfrm>
            <a:off x="1028700" y="1675930"/>
            <a:ext cx="12912833" cy="771525"/>
          </a:xfrm>
          <a:prstGeom prst="rect">
            <a:avLst/>
          </a:prstGeom>
        </p:spPr>
        <p:txBody>
          <a:bodyPr lIns="0" tIns="0" rIns="0" bIns="0" rtlCol="0" anchor="t">
            <a:spAutoFit/>
          </a:bodyPr>
          <a:lstStyle/>
          <a:p>
            <a:pPr>
              <a:lnSpc>
                <a:spcPts val="6000"/>
              </a:lnSpc>
            </a:pPr>
            <a:r>
              <a:rPr lang="en-US" sz="5000" b="1" u="sng" dirty="0">
                <a:solidFill>
                  <a:srgbClr val="414042"/>
                </a:solidFill>
                <a:latin typeface="HK Grotesk Light" panose="020B0604020202020204" charset="0"/>
              </a:rPr>
              <a:t>Deployment</a:t>
            </a:r>
          </a:p>
        </p:txBody>
      </p:sp>
      <p:pic>
        <p:nvPicPr>
          <p:cNvPr id="6" name="Picture 5">
            <a:extLst>
              <a:ext uri="{FF2B5EF4-FFF2-40B4-BE49-F238E27FC236}">
                <a16:creationId xmlns:a16="http://schemas.microsoft.com/office/drawing/2014/main" id="{6CBA35D0-1D52-4BC6-AA1E-8113540D84C8}"/>
              </a:ext>
            </a:extLst>
          </p:cNvPr>
          <p:cNvPicPr>
            <a:picLocks noChangeAspect="1"/>
          </p:cNvPicPr>
          <p:nvPr/>
        </p:nvPicPr>
        <p:blipFill>
          <a:blip r:embed="rId2"/>
          <a:stretch>
            <a:fillRect/>
          </a:stretch>
        </p:blipFill>
        <p:spPr>
          <a:xfrm>
            <a:off x="2971800" y="3718890"/>
            <a:ext cx="11574785" cy="4884560"/>
          </a:xfrm>
          <a:prstGeom prst="rect">
            <a:avLst/>
          </a:prstGeom>
        </p:spPr>
      </p:pic>
      <p:pic>
        <p:nvPicPr>
          <p:cNvPr id="5" name="Picture 2">
            <a:extLst>
              <a:ext uri="{FF2B5EF4-FFF2-40B4-BE49-F238E27FC236}">
                <a16:creationId xmlns:a16="http://schemas.microsoft.com/office/drawing/2014/main" id="{78A9BB54-75DF-44FD-8683-04604B5ACAF9}"/>
              </a:ext>
            </a:extLst>
          </p:cNvPr>
          <p:cNvPicPr>
            <a:picLocks noChangeAspect="1"/>
          </p:cNvPicPr>
          <p:nvPr/>
        </p:nvPicPr>
        <p:blipFill>
          <a:blip r:embed="rId3"/>
          <a:srcRect/>
          <a:stretch>
            <a:fillRect/>
          </a:stretch>
        </p:blipFill>
        <p:spPr>
          <a:xfrm>
            <a:off x="14659993" y="582375"/>
            <a:ext cx="3355844" cy="795615"/>
          </a:xfrm>
          <a:prstGeom prst="rect">
            <a:avLst/>
          </a:prstGeom>
        </p:spPr>
      </p:pic>
    </p:spTree>
    <p:extLst>
      <p:ext uri="{BB962C8B-B14F-4D97-AF65-F5344CB8AC3E}">
        <p14:creationId xmlns:p14="http://schemas.microsoft.com/office/powerpoint/2010/main" val="36714850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1028700" y="523875"/>
            <a:ext cx="8115300" cy="1000125"/>
          </a:xfrm>
          <a:prstGeom prst="rect">
            <a:avLst/>
          </a:prstGeom>
        </p:spPr>
        <p:txBody>
          <a:bodyPr lIns="0" tIns="0" rIns="0" bIns="0" rtlCol="0" anchor="t">
            <a:spAutoFit/>
          </a:bodyPr>
          <a:lstStyle/>
          <a:p>
            <a:pPr>
              <a:lnSpc>
                <a:spcPts val="7800"/>
              </a:lnSpc>
            </a:pPr>
            <a:r>
              <a:rPr lang="en-US" sz="6500" dirty="0">
                <a:solidFill>
                  <a:srgbClr val="414042"/>
                </a:solidFill>
                <a:latin typeface="HK Grotesk Medium Bold"/>
              </a:rPr>
              <a:t>Test plan</a:t>
            </a:r>
          </a:p>
        </p:txBody>
      </p:sp>
      <p:sp>
        <p:nvSpPr>
          <p:cNvPr id="4" name="TextBox 4"/>
          <p:cNvSpPr txBox="1"/>
          <p:nvPr/>
        </p:nvSpPr>
        <p:spPr>
          <a:xfrm>
            <a:off x="1028700" y="1675930"/>
            <a:ext cx="12912833" cy="771525"/>
          </a:xfrm>
          <a:prstGeom prst="rect">
            <a:avLst/>
          </a:prstGeom>
        </p:spPr>
        <p:txBody>
          <a:bodyPr lIns="0" tIns="0" rIns="0" bIns="0" rtlCol="0" anchor="t">
            <a:spAutoFit/>
          </a:bodyPr>
          <a:lstStyle/>
          <a:p>
            <a:pPr>
              <a:lnSpc>
                <a:spcPts val="6000"/>
              </a:lnSpc>
            </a:pPr>
            <a:r>
              <a:rPr lang="en-US" sz="5000" b="1" u="sng" dirty="0">
                <a:solidFill>
                  <a:srgbClr val="414042"/>
                </a:solidFill>
                <a:latin typeface="HK Grotesk Light" panose="020B0604020202020204" charset="0"/>
              </a:rPr>
              <a:t>Target Test Items:</a:t>
            </a:r>
          </a:p>
        </p:txBody>
      </p:sp>
      <p:sp>
        <p:nvSpPr>
          <p:cNvPr id="7" name="TextBox 4">
            <a:extLst>
              <a:ext uri="{FF2B5EF4-FFF2-40B4-BE49-F238E27FC236}">
                <a16:creationId xmlns:a16="http://schemas.microsoft.com/office/drawing/2014/main" id="{356C75D1-668E-49E6-8463-FBD539FBE5BE}"/>
              </a:ext>
            </a:extLst>
          </p:cNvPr>
          <p:cNvSpPr txBox="1"/>
          <p:nvPr/>
        </p:nvSpPr>
        <p:spPr>
          <a:xfrm>
            <a:off x="1028700" y="2599385"/>
            <a:ext cx="7592762" cy="1057918"/>
          </a:xfrm>
          <a:prstGeom prst="rect">
            <a:avLst/>
          </a:prstGeom>
        </p:spPr>
        <p:txBody>
          <a:bodyPr lIns="0" tIns="0" rIns="0" bIns="0" rtlCol="0" anchor="t">
            <a:spAutoFit/>
          </a:bodyPr>
          <a:lstStyle/>
          <a:p>
            <a:pPr>
              <a:lnSpc>
                <a:spcPts val="4200"/>
              </a:lnSpc>
            </a:pPr>
            <a:r>
              <a:rPr lang="en-US" sz="3000" dirty="0">
                <a:solidFill>
                  <a:srgbClr val="000000"/>
                </a:solidFill>
                <a:latin typeface="HK Grotesk Light"/>
              </a:rPr>
              <a:t>- Functional testing.</a:t>
            </a:r>
          </a:p>
          <a:p>
            <a:pPr>
              <a:lnSpc>
                <a:spcPts val="4200"/>
              </a:lnSpc>
            </a:pPr>
            <a:r>
              <a:rPr lang="en-US" sz="3000" dirty="0">
                <a:solidFill>
                  <a:srgbClr val="000000"/>
                </a:solidFill>
                <a:latin typeface="HK Grotesk Light"/>
              </a:rPr>
              <a:t>- UI testing.</a:t>
            </a:r>
          </a:p>
        </p:txBody>
      </p:sp>
      <p:sp>
        <p:nvSpPr>
          <p:cNvPr id="8" name="TextBox 4">
            <a:extLst>
              <a:ext uri="{FF2B5EF4-FFF2-40B4-BE49-F238E27FC236}">
                <a16:creationId xmlns:a16="http://schemas.microsoft.com/office/drawing/2014/main" id="{D7410216-21D6-4740-B420-794B7F90B70E}"/>
              </a:ext>
            </a:extLst>
          </p:cNvPr>
          <p:cNvSpPr txBox="1"/>
          <p:nvPr/>
        </p:nvSpPr>
        <p:spPr>
          <a:xfrm>
            <a:off x="1028700" y="3915245"/>
            <a:ext cx="12912833" cy="771525"/>
          </a:xfrm>
          <a:prstGeom prst="rect">
            <a:avLst/>
          </a:prstGeom>
        </p:spPr>
        <p:txBody>
          <a:bodyPr lIns="0" tIns="0" rIns="0" bIns="0" rtlCol="0" anchor="t">
            <a:spAutoFit/>
          </a:bodyPr>
          <a:lstStyle/>
          <a:p>
            <a:pPr>
              <a:lnSpc>
                <a:spcPts val="6000"/>
              </a:lnSpc>
            </a:pPr>
            <a:r>
              <a:rPr lang="en-US" sz="5000" b="1" u="sng" dirty="0">
                <a:solidFill>
                  <a:srgbClr val="414042"/>
                </a:solidFill>
                <a:latin typeface="HK Grotesk Light" panose="020B0604020202020204" charset="0"/>
              </a:rPr>
              <a:t>Environmental Needs:</a:t>
            </a:r>
          </a:p>
        </p:txBody>
      </p:sp>
      <p:sp>
        <p:nvSpPr>
          <p:cNvPr id="9" name="TextBox 4">
            <a:extLst>
              <a:ext uri="{FF2B5EF4-FFF2-40B4-BE49-F238E27FC236}">
                <a16:creationId xmlns:a16="http://schemas.microsoft.com/office/drawing/2014/main" id="{CF93C84E-73E6-436B-832A-205E4E1023B4}"/>
              </a:ext>
            </a:extLst>
          </p:cNvPr>
          <p:cNvSpPr txBox="1"/>
          <p:nvPr/>
        </p:nvSpPr>
        <p:spPr>
          <a:xfrm>
            <a:off x="1096712" y="4838700"/>
            <a:ext cx="15049500" cy="1596527"/>
          </a:xfrm>
          <a:prstGeom prst="rect">
            <a:avLst/>
          </a:prstGeom>
        </p:spPr>
        <p:txBody>
          <a:bodyPr wrap="square" lIns="0" tIns="0" rIns="0" bIns="0" rtlCol="0" anchor="t">
            <a:spAutoFit/>
          </a:bodyPr>
          <a:lstStyle/>
          <a:p>
            <a:pPr marL="457200" indent="-457200">
              <a:lnSpc>
                <a:spcPts val="4200"/>
              </a:lnSpc>
              <a:buFontTx/>
              <a:buChar char="-"/>
            </a:pPr>
            <a:r>
              <a:rPr lang="en-US" sz="3000" dirty="0">
                <a:solidFill>
                  <a:srgbClr val="000000"/>
                </a:solidFill>
                <a:latin typeface="HK Grotesk Light"/>
              </a:rPr>
              <a:t>Device requirements: </a:t>
            </a:r>
          </a:p>
          <a:p>
            <a:pPr>
              <a:lnSpc>
                <a:spcPts val="4200"/>
              </a:lnSpc>
            </a:pPr>
            <a:r>
              <a:rPr lang="en-US" sz="3000" dirty="0">
                <a:solidFill>
                  <a:srgbClr val="000000"/>
                </a:solidFill>
                <a:latin typeface="HK Grotesk Light"/>
              </a:rPr>
              <a:t>	+ Any device has an operating system that can run Node JS.</a:t>
            </a:r>
          </a:p>
          <a:p>
            <a:pPr>
              <a:lnSpc>
                <a:spcPts val="4200"/>
              </a:lnSpc>
            </a:pPr>
            <a:r>
              <a:rPr lang="en-US" sz="3000" dirty="0">
                <a:solidFill>
                  <a:srgbClr val="000000"/>
                </a:solidFill>
                <a:latin typeface="HK Grotesk Light"/>
              </a:rPr>
              <a:t>	+ Stable internet connection (LAN, WIFI, 4G,...)</a:t>
            </a:r>
          </a:p>
        </p:txBody>
      </p:sp>
      <p:sp>
        <p:nvSpPr>
          <p:cNvPr id="11" name="TextBox 4">
            <a:extLst>
              <a:ext uri="{FF2B5EF4-FFF2-40B4-BE49-F238E27FC236}">
                <a16:creationId xmlns:a16="http://schemas.microsoft.com/office/drawing/2014/main" id="{3CB5E3DE-F0E6-4A69-8487-52CF4DE75889}"/>
              </a:ext>
            </a:extLst>
          </p:cNvPr>
          <p:cNvSpPr txBox="1"/>
          <p:nvPr/>
        </p:nvSpPr>
        <p:spPr>
          <a:xfrm>
            <a:off x="1040150" y="6587157"/>
            <a:ext cx="13619843" cy="771525"/>
          </a:xfrm>
          <a:prstGeom prst="rect">
            <a:avLst/>
          </a:prstGeom>
        </p:spPr>
        <p:txBody>
          <a:bodyPr wrap="square" lIns="0" tIns="0" rIns="0" bIns="0" rtlCol="0" anchor="t">
            <a:spAutoFit/>
          </a:bodyPr>
          <a:lstStyle/>
          <a:p>
            <a:pPr>
              <a:lnSpc>
                <a:spcPts val="6000"/>
              </a:lnSpc>
            </a:pPr>
            <a:r>
              <a:rPr lang="en-US" sz="5000" b="1" u="sng" dirty="0">
                <a:solidFill>
                  <a:srgbClr val="414042"/>
                </a:solidFill>
                <a:latin typeface="HK Grotesk Light" panose="020B0604020202020204" charset="0"/>
              </a:rPr>
              <a:t>Tool auto testing:</a:t>
            </a:r>
          </a:p>
        </p:txBody>
      </p:sp>
      <p:sp>
        <p:nvSpPr>
          <p:cNvPr id="12" name="TextBox 4">
            <a:extLst>
              <a:ext uri="{FF2B5EF4-FFF2-40B4-BE49-F238E27FC236}">
                <a16:creationId xmlns:a16="http://schemas.microsoft.com/office/drawing/2014/main" id="{CB2C2B38-8F56-47BF-9A28-F9BB23ACF6E6}"/>
              </a:ext>
            </a:extLst>
          </p:cNvPr>
          <p:cNvSpPr txBox="1"/>
          <p:nvPr/>
        </p:nvSpPr>
        <p:spPr>
          <a:xfrm>
            <a:off x="1096712" y="7534574"/>
            <a:ext cx="15049500" cy="2135136"/>
          </a:xfrm>
          <a:prstGeom prst="rect">
            <a:avLst/>
          </a:prstGeom>
        </p:spPr>
        <p:txBody>
          <a:bodyPr wrap="square" lIns="0" tIns="0" rIns="0" bIns="0" rtlCol="0" anchor="t">
            <a:spAutoFit/>
          </a:bodyPr>
          <a:lstStyle/>
          <a:p>
            <a:pPr marL="457200" indent="-457200">
              <a:lnSpc>
                <a:spcPts val="4200"/>
              </a:lnSpc>
              <a:buFontTx/>
              <a:buChar char="-"/>
            </a:pPr>
            <a:r>
              <a:rPr lang="en-US" sz="3000" dirty="0" err="1">
                <a:solidFill>
                  <a:srgbClr val="000000"/>
                </a:solidFill>
                <a:latin typeface="HK Grotesk Light"/>
              </a:rPr>
              <a:t>Katalon</a:t>
            </a:r>
            <a:r>
              <a:rPr lang="en-US" sz="3000" dirty="0">
                <a:solidFill>
                  <a:srgbClr val="000000"/>
                </a:solidFill>
                <a:latin typeface="HK Grotesk Light"/>
              </a:rPr>
              <a:t> Studio</a:t>
            </a:r>
          </a:p>
          <a:p>
            <a:pPr marL="457200" indent="-457200">
              <a:lnSpc>
                <a:spcPts val="4200"/>
              </a:lnSpc>
              <a:buFontTx/>
              <a:buChar char="-"/>
            </a:pPr>
            <a:r>
              <a:rPr lang="en-US" sz="3000" dirty="0">
                <a:solidFill>
                  <a:srgbClr val="000000"/>
                </a:solidFill>
                <a:latin typeface="HK Grotesk Light"/>
              </a:rPr>
              <a:t>Chromium</a:t>
            </a:r>
          </a:p>
          <a:p>
            <a:pPr marL="457200" indent="-457200">
              <a:lnSpc>
                <a:spcPts val="4200"/>
              </a:lnSpc>
              <a:buFontTx/>
              <a:buChar char="-"/>
            </a:pPr>
            <a:r>
              <a:rPr lang="en-US" sz="3000" dirty="0">
                <a:solidFill>
                  <a:srgbClr val="000000"/>
                </a:solidFill>
                <a:latin typeface="HK Grotesk Light"/>
              </a:rPr>
              <a:t>Chrome</a:t>
            </a:r>
          </a:p>
          <a:p>
            <a:pPr marL="457200" indent="-457200">
              <a:lnSpc>
                <a:spcPts val="4200"/>
              </a:lnSpc>
              <a:buFontTx/>
              <a:buChar char="-"/>
            </a:pPr>
            <a:r>
              <a:rPr lang="en-US" sz="3000" dirty="0">
                <a:solidFill>
                  <a:srgbClr val="000000"/>
                </a:solidFill>
                <a:latin typeface="HK Grotesk Light"/>
              </a:rPr>
              <a:t>Windows 10</a:t>
            </a:r>
          </a:p>
        </p:txBody>
      </p:sp>
      <p:pic>
        <p:nvPicPr>
          <p:cNvPr id="10" name="Picture 2">
            <a:extLst>
              <a:ext uri="{FF2B5EF4-FFF2-40B4-BE49-F238E27FC236}">
                <a16:creationId xmlns:a16="http://schemas.microsoft.com/office/drawing/2014/main" id="{C40C41D2-5035-49CD-A8FA-F467F998105F}"/>
              </a:ext>
            </a:extLst>
          </p:cNvPr>
          <p:cNvPicPr>
            <a:picLocks noChangeAspect="1"/>
          </p:cNvPicPr>
          <p:nvPr/>
        </p:nvPicPr>
        <p:blipFill>
          <a:blip r:embed="rId2"/>
          <a:srcRect/>
          <a:stretch>
            <a:fillRect/>
          </a:stretch>
        </p:blipFill>
        <p:spPr>
          <a:xfrm>
            <a:off x="14659993" y="582375"/>
            <a:ext cx="3355844" cy="795615"/>
          </a:xfrm>
          <a:prstGeom prst="rect">
            <a:avLst/>
          </a:prstGeom>
        </p:spPr>
      </p:pic>
    </p:spTree>
    <p:extLst>
      <p:ext uri="{BB962C8B-B14F-4D97-AF65-F5344CB8AC3E}">
        <p14:creationId xmlns:p14="http://schemas.microsoft.com/office/powerpoint/2010/main" val="4067021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1028700" y="523875"/>
            <a:ext cx="8115300" cy="1000125"/>
          </a:xfrm>
          <a:prstGeom prst="rect">
            <a:avLst/>
          </a:prstGeom>
        </p:spPr>
        <p:txBody>
          <a:bodyPr lIns="0" tIns="0" rIns="0" bIns="0" rtlCol="0" anchor="t">
            <a:spAutoFit/>
          </a:bodyPr>
          <a:lstStyle/>
          <a:p>
            <a:pPr>
              <a:lnSpc>
                <a:spcPts val="7800"/>
              </a:lnSpc>
            </a:pPr>
            <a:r>
              <a:rPr lang="en-US" sz="6500" dirty="0">
                <a:solidFill>
                  <a:srgbClr val="414042"/>
                </a:solidFill>
                <a:latin typeface="HK Grotesk Medium Bold"/>
              </a:rPr>
              <a:t>Test plan</a:t>
            </a:r>
          </a:p>
        </p:txBody>
      </p:sp>
      <p:sp>
        <p:nvSpPr>
          <p:cNvPr id="4" name="TextBox 4"/>
          <p:cNvSpPr txBox="1"/>
          <p:nvPr/>
        </p:nvSpPr>
        <p:spPr>
          <a:xfrm>
            <a:off x="1028700" y="1675930"/>
            <a:ext cx="12912833" cy="771525"/>
          </a:xfrm>
          <a:prstGeom prst="rect">
            <a:avLst/>
          </a:prstGeom>
        </p:spPr>
        <p:txBody>
          <a:bodyPr lIns="0" tIns="0" rIns="0" bIns="0" rtlCol="0" anchor="t">
            <a:spAutoFit/>
          </a:bodyPr>
          <a:lstStyle/>
          <a:p>
            <a:pPr>
              <a:lnSpc>
                <a:spcPts val="6000"/>
              </a:lnSpc>
            </a:pPr>
            <a:r>
              <a:rPr lang="en-US" sz="5000" b="1" u="sng" dirty="0">
                <a:solidFill>
                  <a:srgbClr val="414042"/>
                </a:solidFill>
                <a:latin typeface="HK Grotesk Light" panose="020B0604020202020204" charset="0"/>
              </a:rPr>
              <a:t>Responsibilities, Staffing and Training Needs</a:t>
            </a:r>
          </a:p>
        </p:txBody>
      </p:sp>
      <p:sp>
        <p:nvSpPr>
          <p:cNvPr id="7" name="TextBox 4">
            <a:extLst>
              <a:ext uri="{FF2B5EF4-FFF2-40B4-BE49-F238E27FC236}">
                <a16:creationId xmlns:a16="http://schemas.microsoft.com/office/drawing/2014/main" id="{356C75D1-668E-49E6-8463-FBD539FBE5BE}"/>
              </a:ext>
            </a:extLst>
          </p:cNvPr>
          <p:cNvSpPr txBox="1"/>
          <p:nvPr/>
        </p:nvSpPr>
        <p:spPr>
          <a:xfrm>
            <a:off x="1028700" y="2399360"/>
            <a:ext cx="7592762" cy="1596527"/>
          </a:xfrm>
          <a:prstGeom prst="rect">
            <a:avLst/>
          </a:prstGeom>
        </p:spPr>
        <p:txBody>
          <a:bodyPr lIns="0" tIns="0" rIns="0" bIns="0" rtlCol="0" anchor="t">
            <a:spAutoFit/>
          </a:bodyPr>
          <a:lstStyle/>
          <a:p>
            <a:pPr>
              <a:lnSpc>
                <a:spcPts val="4200"/>
              </a:lnSpc>
            </a:pPr>
            <a:r>
              <a:rPr lang="en-US" sz="3000" dirty="0">
                <a:solidFill>
                  <a:srgbClr val="000000"/>
                </a:solidFill>
                <a:latin typeface="HK Grotesk Light"/>
              </a:rPr>
              <a:t>- People and roles</a:t>
            </a:r>
          </a:p>
          <a:p>
            <a:pPr marL="914400" lvl="1" indent="-457200">
              <a:lnSpc>
                <a:spcPts val="4200"/>
              </a:lnSpc>
              <a:buFont typeface="Wingdings" panose="05000000000000000000" pitchFamily="2" charset="2"/>
              <a:buChar char="§"/>
            </a:pPr>
            <a:r>
              <a:rPr lang="en-US" sz="3000" dirty="0">
                <a:solidFill>
                  <a:srgbClr val="000000"/>
                </a:solidFill>
                <a:latin typeface="HK Grotesk Light"/>
              </a:rPr>
              <a:t>Tester: 4</a:t>
            </a:r>
          </a:p>
          <a:p>
            <a:pPr marL="914400" lvl="1" indent="-457200">
              <a:lnSpc>
                <a:spcPts val="4200"/>
              </a:lnSpc>
              <a:buFont typeface="Wingdings" panose="05000000000000000000" pitchFamily="2" charset="2"/>
              <a:buChar char="§"/>
            </a:pPr>
            <a:r>
              <a:rPr lang="en-US" sz="3000" dirty="0">
                <a:solidFill>
                  <a:srgbClr val="000000"/>
                </a:solidFill>
                <a:latin typeface="HK Grotesk Light"/>
              </a:rPr>
              <a:t>Test manager: 1</a:t>
            </a:r>
          </a:p>
        </p:txBody>
      </p:sp>
      <p:sp>
        <p:nvSpPr>
          <p:cNvPr id="8" name="TextBox 4">
            <a:extLst>
              <a:ext uri="{FF2B5EF4-FFF2-40B4-BE49-F238E27FC236}">
                <a16:creationId xmlns:a16="http://schemas.microsoft.com/office/drawing/2014/main" id="{D7410216-21D6-4740-B420-794B7F90B70E}"/>
              </a:ext>
            </a:extLst>
          </p:cNvPr>
          <p:cNvSpPr txBox="1"/>
          <p:nvPr/>
        </p:nvSpPr>
        <p:spPr>
          <a:xfrm>
            <a:off x="1028700" y="4687342"/>
            <a:ext cx="12912833" cy="771525"/>
          </a:xfrm>
          <a:prstGeom prst="rect">
            <a:avLst/>
          </a:prstGeom>
        </p:spPr>
        <p:txBody>
          <a:bodyPr lIns="0" tIns="0" rIns="0" bIns="0" rtlCol="0" anchor="t">
            <a:spAutoFit/>
          </a:bodyPr>
          <a:lstStyle/>
          <a:p>
            <a:pPr>
              <a:lnSpc>
                <a:spcPts val="6000"/>
              </a:lnSpc>
            </a:pPr>
            <a:r>
              <a:rPr lang="en-US" sz="5000" b="1" u="sng" dirty="0">
                <a:solidFill>
                  <a:srgbClr val="414042"/>
                </a:solidFill>
                <a:latin typeface="HK Grotesk Light" panose="020B0604020202020204" charset="0"/>
              </a:rPr>
              <a:t>List scheduling plan test of team:</a:t>
            </a:r>
          </a:p>
        </p:txBody>
      </p:sp>
      <p:graphicFrame>
        <p:nvGraphicFramePr>
          <p:cNvPr id="6" name="Table 9">
            <a:extLst>
              <a:ext uri="{FF2B5EF4-FFF2-40B4-BE49-F238E27FC236}">
                <a16:creationId xmlns:a16="http://schemas.microsoft.com/office/drawing/2014/main" id="{24104A7D-D6F3-4026-BE28-9BB991A821C3}"/>
              </a:ext>
            </a:extLst>
          </p:cNvPr>
          <p:cNvGraphicFramePr>
            <a:graphicFrameLocks noGrp="1"/>
          </p:cNvGraphicFramePr>
          <p:nvPr>
            <p:extLst>
              <p:ext uri="{D42A27DB-BD31-4B8C-83A1-F6EECF244321}">
                <p14:modId xmlns:p14="http://schemas.microsoft.com/office/powerpoint/2010/main" val="3102323166"/>
              </p:ext>
            </p:extLst>
          </p:nvPr>
        </p:nvGraphicFramePr>
        <p:xfrm>
          <a:off x="1447800" y="5796535"/>
          <a:ext cx="14249400" cy="3474720"/>
        </p:xfrm>
        <a:graphic>
          <a:graphicData uri="http://schemas.openxmlformats.org/drawingml/2006/table">
            <a:tbl>
              <a:tblPr firstRow="1" bandRow="1">
                <a:tableStyleId>{5C22544A-7EE6-4342-B048-85BDC9FD1C3A}</a:tableStyleId>
              </a:tblPr>
              <a:tblGrid>
                <a:gridCol w="3804987">
                  <a:extLst>
                    <a:ext uri="{9D8B030D-6E8A-4147-A177-3AD203B41FA5}">
                      <a16:colId xmlns:a16="http://schemas.microsoft.com/office/drawing/2014/main" val="3721114950"/>
                    </a:ext>
                  </a:extLst>
                </a:gridCol>
                <a:gridCol w="4881813">
                  <a:extLst>
                    <a:ext uri="{9D8B030D-6E8A-4147-A177-3AD203B41FA5}">
                      <a16:colId xmlns:a16="http://schemas.microsoft.com/office/drawing/2014/main" val="3027892609"/>
                    </a:ext>
                  </a:extLst>
                </a:gridCol>
                <a:gridCol w="5562600">
                  <a:extLst>
                    <a:ext uri="{9D8B030D-6E8A-4147-A177-3AD203B41FA5}">
                      <a16:colId xmlns:a16="http://schemas.microsoft.com/office/drawing/2014/main" val="2609187396"/>
                    </a:ext>
                  </a:extLst>
                </a:gridCol>
              </a:tblGrid>
              <a:tr h="469902">
                <a:tc>
                  <a:txBody>
                    <a:bodyPr/>
                    <a:lstStyle/>
                    <a:p>
                      <a:r>
                        <a:rPr lang="en-US" sz="3200" dirty="0"/>
                        <a:t>Name</a:t>
                      </a:r>
                    </a:p>
                  </a:txBody>
                  <a:tcPr/>
                </a:tc>
                <a:tc>
                  <a:txBody>
                    <a:bodyPr/>
                    <a:lstStyle/>
                    <a:p>
                      <a:r>
                        <a:rPr lang="en-US" sz="3200" dirty="0"/>
                        <a:t>Role</a:t>
                      </a:r>
                    </a:p>
                  </a:txBody>
                  <a:tcPr/>
                </a:tc>
                <a:tc>
                  <a:txBody>
                    <a:bodyPr/>
                    <a:lstStyle/>
                    <a:p>
                      <a:r>
                        <a:rPr lang="en-US" sz="3200" dirty="0"/>
                        <a:t>Features</a:t>
                      </a:r>
                    </a:p>
                  </a:txBody>
                  <a:tcPr/>
                </a:tc>
                <a:extLst>
                  <a:ext uri="{0D108BD9-81ED-4DB2-BD59-A6C34878D82A}">
                    <a16:rowId xmlns:a16="http://schemas.microsoft.com/office/drawing/2014/main" val="980751098"/>
                  </a:ext>
                </a:extLst>
              </a:tr>
              <a:tr h="469902">
                <a:tc>
                  <a:txBody>
                    <a:bodyPr/>
                    <a:lstStyle/>
                    <a:p>
                      <a:r>
                        <a:rPr lang="en-US" sz="3200" dirty="0"/>
                        <a:t>Nguyen </a:t>
                      </a:r>
                      <a:r>
                        <a:rPr lang="en-US" sz="3200" dirty="0" err="1"/>
                        <a:t>Trong</a:t>
                      </a:r>
                      <a:r>
                        <a:rPr lang="en-US" sz="3200" dirty="0"/>
                        <a:t> </a:t>
                      </a:r>
                      <a:r>
                        <a:rPr lang="en-US" sz="3200" dirty="0" err="1"/>
                        <a:t>Nhan</a:t>
                      </a:r>
                      <a:endParaRPr lang="en-US" sz="3200" dirty="0"/>
                    </a:p>
                  </a:txBody>
                  <a:tcPr/>
                </a:tc>
                <a:tc>
                  <a:txBody>
                    <a:bodyPr/>
                    <a:lstStyle/>
                    <a:p>
                      <a:r>
                        <a:rPr lang="en-US" sz="3200" dirty="0"/>
                        <a:t>Test manager</a:t>
                      </a:r>
                    </a:p>
                  </a:txBody>
                  <a:tcPr/>
                </a:tc>
                <a:tc>
                  <a:txBody>
                    <a:bodyPr/>
                    <a:lstStyle/>
                    <a:p>
                      <a:r>
                        <a:rPr lang="en-US" sz="3200" dirty="0"/>
                        <a:t>UC15, UC16</a:t>
                      </a:r>
                    </a:p>
                  </a:txBody>
                  <a:tcPr/>
                </a:tc>
                <a:extLst>
                  <a:ext uri="{0D108BD9-81ED-4DB2-BD59-A6C34878D82A}">
                    <a16:rowId xmlns:a16="http://schemas.microsoft.com/office/drawing/2014/main" val="2872204492"/>
                  </a:ext>
                </a:extLst>
              </a:tr>
              <a:tr h="469902">
                <a:tc>
                  <a:txBody>
                    <a:bodyPr/>
                    <a:lstStyle/>
                    <a:p>
                      <a:r>
                        <a:rPr lang="en-US" sz="3200" dirty="0"/>
                        <a:t>Vu Duc Quang </a:t>
                      </a:r>
                      <a:r>
                        <a:rPr lang="en-US" sz="3200" dirty="0" err="1"/>
                        <a:t>Huy</a:t>
                      </a:r>
                      <a:endParaRPr lang="en-US" sz="3200" dirty="0"/>
                    </a:p>
                  </a:txBody>
                  <a:tcPr/>
                </a:tc>
                <a:tc>
                  <a:txBody>
                    <a:bodyPr/>
                    <a:lstStyle/>
                    <a:p>
                      <a:r>
                        <a:rPr lang="en-US" sz="3200" dirty="0"/>
                        <a:t>Tester</a:t>
                      </a:r>
                    </a:p>
                  </a:txBody>
                  <a:tcPr/>
                </a:tc>
                <a:tc>
                  <a:txBody>
                    <a:bodyPr/>
                    <a:lstStyle/>
                    <a:p>
                      <a:r>
                        <a:rPr lang="en-US" sz="3200" dirty="0"/>
                        <a:t>UC5, UC6</a:t>
                      </a:r>
                    </a:p>
                  </a:txBody>
                  <a:tcPr/>
                </a:tc>
                <a:extLst>
                  <a:ext uri="{0D108BD9-81ED-4DB2-BD59-A6C34878D82A}">
                    <a16:rowId xmlns:a16="http://schemas.microsoft.com/office/drawing/2014/main" val="200448813"/>
                  </a:ext>
                </a:extLst>
              </a:tr>
              <a:tr h="469902">
                <a:tc>
                  <a:txBody>
                    <a:bodyPr/>
                    <a:lstStyle/>
                    <a:p>
                      <a:r>
                        <a:rPr lang="en-US" sz="3200" dirty="0"/>
                        <a:t>Tran Nguyen Trung</a:t>
                      </a:r>
                    </a:p>
                  </a:txBody>
                  <a:tcPr/>
                </a:tc>
                <a:tc>
                  <a:txBody>
                    <a:bodyPr/>
                    <a:lstStyle/>
                    <a:p>
                      <a:r>
                        <a:rPr lang="en-US" sz="3200" dirty="0"/>
                        <a:t>Tester</a:t>
                      </a:r>
                    </a:p>
                  </a:txBody>
                  <a:tcPr/>
                </a:tc>
                <a:tc>
                  <a:txBody>
                    <a:bodyPr/>
                    <a:lstStyle/>
                    <a:p>
                      <a:r>
                        <a:rPr lang="en-US" sz="3200" dirty="0"/>
                        <a:t>UC4, UC14, UC17, UC18</a:t>
                      </a:r>
                    </a:p>
                  </a:txBody>
                  <a:tcPr/>
                </a:tc>
                <a:extLst>
                  <a:ext uri="{0D108BD9-81ED-4DB2-BD59-A6C34878D82A}">
                    <a16:rowId xmlns:a16="http://schemas.microsoft.com/office/drawing/2014/main" val="1418929313"/>
                  </a:ext>
                </a:extLst>
              </a:tr>
              <a:tr h="469902">
                <a:tc>
                  <a:txBody>
                    <a:bodyPr/>
                    <a:lstStyle/>
                    <a:p>
                      <a:r>
                        <a:rPr lang="en-US" sz="3200" dirty="0"/>
                        <a:t>Tran Kha Tri</a:t>
                      </a:r>
                    </a:p>
                  </a:txBody>
                  <a:tcPr/>
                </a:tc>
                <a:tc>
                  <a:txBody>
                    <a:bodyPr/>
                    <a:lstStyle/>
                    <a:p>
                      <a:r>
                        <a:rPr lang="en-US" sz="3200" dirty="0"/>
                        <a:t>Tester</a:t>
                      </a:r>
                    </a:p>
                  </a:txBody>
                  <a:tcPr/>
                </a:tc>
                <a:tc>
                  <a:txBody>
                    <a:bodyPr/>
                    <a:lstStyle/>
                    <a:p>
                      <a:r>
                        <a:rPr lang="en-US" sz="3200" dirty="0"/>
                        <a:t>UC1, UC2, UC3, UC8</a:t>
                      </a:r>
                    </a:p>
                  </a:txBody>
                  <a:tcPr/>
                </a:tc>
                <a:extLst>
                  <a:ext uri="{0D108BD9-81ED-4DB2-BD59-A6C34878D82A}">
                    <a16:rowId xmlns:a16="http://schemas.microsoft.com/office/drawing/2014/main" val="3314746882"/>
                  </a:ext>
                </a:extLst>
              </a:tr>
              <a:tr h="469902">
                <a:tc>
                  <a:txBody>
                    <a:bodyPr/>
                    <a:lstStyle/>
                    <a:p>
                      <a:r>
                        <a:rPr lang="en-US" sz="3200" dirty="0"/>
                        <a:t>Tran Vinh Phat</a:t>
                      </a:r>
                    </a:p>
                  </a:txBody>
                  <a:tcPr/>
                </a:tc>
                <a:tc>
                  <a:txBody>
                    <a:bodyPr/>
                    <a:lstStyle/>
                    <a:p>
                      <a:r>
                        <a:rPr lang="en-US" sz="3200" dirty="0"/>
                        <a:t>Tester</a:t>
                      </a:r>
                    </a:p>
                  </a:txBody>
                  <a:tcPr/>
                </a:tc>
                <a:tc>
                  <a:txBody>
                    <a:bodyPr/>
                    <a:lstStyle/>
                    <a:p>
                      <a:r>
                        <a:rPr lang="en-US" sz="3200" dirty="0"/>
                        <a:t>UC9, UC10, UC11, UC12, UC13</a:t>
                      </a:r>
                    </a:p>
                  </a:txBody>
                  <a:tcPr/>
                </a:tc>
                <a:extLst>
                  <a:ext uri="{0D108BD9-81ED-4DB2-BD59-A6C34878D82A}">
                    <a16:rowId xmlns:a16="http://schemas.microsoft.com/office/drawing/2014/main" val="1546890776"/>
                  </a:ext>
                </a:extLst>
              </a:tr>
            </a:tbl>
          </a:graphicData>
        </a:graphic>
      </p:graphicFrame>
      <p:pic>
        <p:nvPicPr>
          <p:cNvPr id="9" name="Picture 2">
            <a:extLst>
              <a:ext uri="{FF2B5EF4-FFF2-40B4-BE49-F238E27FC236}">
                <a16:creationId xmlns:a16="http://schemas.microsoft.com/office/drawing/2014/main" id="{A667971D-55CC-4259-8A84-C2539296BA15}"/>
              </a:ext>
            </a:extLst>
          </p:cNvPr>
          <p:cNvPicPr>
            <a:picLocks noChangeAspect="1"/>
          </p:cNvPicPr>
          <p:nvPr/>
        </p:nvPicPr>
        <p:blipFill>
          <a:blip r:embed="rId2"/>
          <a:srcRect/>
          <a:stretch>
            <a:fillRect/>
          </a:stretch>
        </p:blipFill>
        <p:spPr>
          <a:xfrm>
            <a:off x="14659993" y="582375"/>
            <a:ext cx="3355844" cy="795615"/>
          </a:xfrm>
          <a:prstGeom prst="rect">
            <a:avLst/>
          </a:prstGeom>
        </p:spPr>
      </p:pic>
    </p:spTree>
    <p:extLst>
      <p:ext uri="{BB962C8B-B14F-4D97-AF65-F5344CB8AC3E}">
        <p14:creationId xmlns:p14="http://schemas.microsoft.com/office/powerpoint/2010/main" val="2186521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1028700" y="523875"/>
            <a:ext cx="8115300" cy="1000125"/>
          </a:xfrm>
          <a:prstGeom prst="rect">
            <a:avLst/>
          </a:prstGeom>
        </p:spPr>
        <p:txBody>
          <a:bodyPr lIns="0" tIns="0" rIns="0" bIns="0" rtlCol="0" anchor="t">
            <a:spAutoFit/>
          </a:bodyPr>
          <a:lstStyle/>
          <a:p>
            <a:pPr>
              <a:lnSpc>
                <a:spcPts val="7800"/>
              </a:lnSpc>
            </a:pPr>
            <a:r>
              <a:rPr lang="en-US" sz="6500" dirty="0">
                <a:solidFill>
                  <a:srgbClr val="414042"/>
                </a:solidFill>
                <a:latin typeface="HK Grotesk Medium Bold"/>
              </a:rPr>
              <a:t>Test plan</a:t>
            </a:r>
          </a:p>
        </p:txBody>
      </p:sp>
      <p:graphicFrame>
        <p:nvGraphicFramePr>
          <p:cNvPr id="14" name="Table 14">
            <a:extLst>
              <a:ext uri="{FF2B5EF4-FFF2-40B4-BE49-F238E27FC236}">
                <a16:creationId xmlns:a16="http://schemas.microsoft.com/office/drawing/2014/main" id="{85066E46-EB41-40F4-8546-BF860CC98818}"/>
              </a:ext>
            </a:extLst>
          </p:cNvPr>
          <p:cNvGraphicFramePr>
            <a:graphicFrameLocks noGrp="1"/>
          </p:cNvGraphicFramePr>
          <p:nvPr>
            <p:extLst>
              <p:ext uri="{D42A27DB-BD31-4B8C-83A1-F6EECF244321}">
                <p14:modId xmlns:p14="http://schemas.microsoft.com/office/powerpoint/2010/main" val="345183118"/>
              </p:ext>
            </p:extLst>
          </p:nvPr>
        </p:nvGraphicFramePr>
        <p:xfrm>
          <a:off x="1981200" y="1487829"/>
          <a:ext cx="13106400" cy="8046720"/>
        </p:xfrm>
        <a:graphic>
          <a:graphicData uri="http://schemas.openxmlformats.org/drawingml/2006/table">
            <a:tbl>
              <a:tblPr firstRow="1" bandRow="1">
                <a:tableStyleId>{5C22544A-7EE6-4342-B048-85BDC9FD1C3A}</a:tableStyleId>
              </a:tblPr>
              <a:tblGrid>
                <a:gridCol w="6553200">
                  <a:extLst>
                    <a:ext uri="{9D8B030D-6E8A-4147-A177-3AD203B41FA5}">
                      <a16:colId xmlns:a16="http://schemas.microsoft.com/office/drawing/2014/main" val="2740660874"/>
                    </a:ext>
                  </a:extLst>
                </a:gridCol>
                <a:gridCol w="6553200">
                  <a:extLst>
                    <a:ext uri="{9D8B030D-6E8A-4147-A177-3AD203B41FA5}">
                      <a16:colId xmlns:a16="http://schemas.microsoft.com/office/drawing/2014/main" val="514830794"/>
                    </a:ext>
                  </a:extLst>
                </a:gridCol>
              </a:tblGrid>
              <a:tr h="233145">
                <a:tc>
                  <a:txBody>
                    <a:bodyPr/>
                    <a:lstStyle/>
                    <a:p>
                      <a:r>
                        <a:rPr lang="en-US" dirty="0"/>
                        <a:t>ID</a:t>
                      </a:r>
                    </a:p>
                  </a:txBody>
                  <a:tcPr/>
                </a:tc>
                <a:tc>
                  <a:txBody>
                    <a:bodyPr/>
                    <a:lstStyle/>
                    <a:p>
                      <a:r>
                        <a:rPr lang="en-US" dirty="0"/>
                        <a:t>Feature</a:t>
                      </a:r>
                    </a:p>
                  </a:txBody>
                  <a:tcPr/>
                </a:tc>
                <a:extLst>
                  <a:ext uri="{0D108BD9-81ED-4DB2-BD59-A6C34878D82A}">
                    <a16:rowId xmlns:a16="http://schemas.microsoft.com/office/drawing/2014/main" val="3724260796"/>
                  </a:ext>
                </a:extLst>
              </a:tr>
              <a:tr h="233145">
                <a:tc>
                  <a:txBody>
                    <a:bodyPr/>
                    <a:lstStyle/>
                    <a:p>
                      <a:r>
                        <a:rPr lang="en-US" dirty="0"/>
                        <a:t>UC01</a:t>
                      </a:r>
                    </a:p>
                  </a:txBody>
                  <a:tcPr/>
                </a:tc>
                <a:tc>
                  <a:txBody>
                    <a:bodyPr/>
                    <a:lstStyle/>
                    <a:p>
                      <a:r>
                        <a:rPr lang="en-US" dirty="0"/>
                        <a:t>Login as admin, musician</a:t>
                      </a:r>
                    </a:p>
                  </a:txBody>
                  <a:tcPr/>
                </a:tc>
                <a:extLst>
                  <a:ext uri="{0D108BD9-81ED-4DB2-BD59-A6C34878D82A}">
                    <a16:rowId xmlns:a16="http://schemas.microsoft.com/office/drawing/2014/main" val="2880910700"/>
                  </a:ext>
                </a:extLst>
              </a:tr>
              <a:tr h="233145">
                <a:tc>
                  <a:txBody>
                    <a:bodyPr/>
                    <a:lstStyle/>
                    <a:p>
                      <a:r>
                        <a:rPr lang="en-US" dirty="0"/>
                        <a:t>UC02</a:t>
                      </a:r>
                    </a:p>
                  </a:txBody>
                  <a:tcPr/>
                </a:tc>
                <a:tc>
                  <a:txBody>
                    <a:bodyPr/>
                    <a:lstStyle/>
                    <a:p>
                      <a:r>
                        <a:rPr lang="en-US" dirty="0"/>
                        <a:t>Login as user</a:t>
                      </a:r>
                    </a:p>
                  </a:txBody>
                  <a:tcPr/>
                </a:tc>
                <a:extLst>
                  <a:ext uri="{0D108BD9-81ED-4DB2-BD59-A6C34878D82A}">
                    <a16:rowId xmlns:a16="http://schemas.microsoft.com/office/drawing/2014/main" val="2361380463"/>
                  </a:ext>
                </a:extLst>
              </a:tr>
              <a:tr h="233145">
                <a:tc>
                  <a:txBody>
                    <a:bodyPr/>
                    <a:lstStyle/>
                    <a:p>
                      <a:r>
                        <a:rPr lang="en-US" dirty="0"/>
                        <a:t>UC03</a:t>
                      </a:r>
                    </a:p>
                  </a:txBody>
                  <a:tcPr/>
                </a:tc>
                <a:tc>
                  <a:txBody>
                    <a:bodyPr/>
                    <a:lstStyle/>
                    <a:p>
                      <a:r>
                        <a:rPr lang="en-US" dirty="0"/>
                        <a:t>Sign up</a:t>
                      </a:r>
                    </a:p>
                  </a:txBody>
                  <a:tcPr/>
                </a:tc>
                <a:extLst>
                  <a:ext uri="{0D108BD9-81ED-4DB2-BD59-A6C34878D82A}">
                    <a16:rowId xmlns:a16="http://schemas.microsoft.com/office/drawing/2014/main" val="1249782372"/>
                  </a:ext>
                </a:extLst>
              </a:tr>
              <a:tr h="233145">
                <a:tc>
                  <a:txBody>
                    <a:bodyPr/>
                    <a:lstStyle/>
                    <a:p>
                      <a:r>
                        <a:rPr lang="en-US" dirty="0"/>
                        <a:t>UC04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Search music for all user</a:t>
                      </a:r>
                    </a:p>
                    <a:p>
                      <a:endParaRPr lang="en-US" dirty="0"/>
                    </a:p>
                  </a:txBody>
                  <a:tcPr/>
                </a:tc>
                <a:extLst>
                  <a:ext uri="{0D108BD9-81ED-4DB2-BD59-A6C34878D82A}">
                    <a16:rowId xmlns:a16="http://schemas.microsoft.com/office/drawing/2014/main" val="1299505900"/>
                  </a:ext>
                </a:extLst>
              </a:tr>
              <a:tr h="233145">
                <a:tc>
                  <a:txBody>
                    <a:bodyPr/>
                    <a:lstStyle/>
                    <a:p>
                      <a:r>
                        <a:rPr lang="en-US" dirty="0"/>
                        <a:t>UC05</a:t>
                      </a:r>
                    </a:p>
                  </a:txBody>
                  <a:tcPr/>
                </a:tc>
                <a:tc>
                  <a:txBody>
                    <a:bodyPr/>
                    <a:lstStyle/>
                    <a:p>
                      <a:r>
                        <a:rPr lang="en-US" dirty="0"/>
                        <a:t>Create </a:t>
                      </a:r>
                      <a:r>
                        <a:rPr lang="en-US" dirty="0" err="1"/>
                        <a:t>todolist</a:t>
                      </a:r>
                      <a:endParaRPr lang="en-US" dirty="0"/>
                    </a:p>
                  </a:txBody>
                  <a:tcPr/>
                </a:tc>
                <a:extLst>
                  <a:ext uri="{0D108BD9-81ED-4DB2-BD59-A6C34878D82A}">
                    <a16:rowId xmlns:a16="http://schemas.microsoft.com/office/drawing/2014/main" val="1551809242"/>
                  </a:ext>
                </a:extLst>
              </a:tr>
              <a:tr h="233145">
                <a:tc>
                  <a:txBody>
                    <a:bodyPr/>
                    <a:lstStyle/>
                    <a:p>
                      <a:r>
                        <a:rPr lang="en-US" dirty="0"/>
                        <a:t>UC06</a:t>
                      </a:r>
                    </a:p>
                  </a:txBody>
                  <a:tcPr/>
                </a:tc>
                <a:tc>
                  <a:txBody>
                    <a:bodyPr/>
                    <a:lstStyle/>
                    <a:p>
                      <a:r>
                        <a:rPr lang="en-US" dirty="0"/>
                        <a:t>Read </a:t>
                      </a:r>
                      <a:r>
                        <a:rPr lang="en-US" dirty="0" err="1"/>
                        <a:t>todolist</a:t>
                      </a:r>
                      <a:endParaRPr lang="en-US" dirty="0"/>
                    </a:p>
                  </a:txBody>
                  <a:tcPr/>
                </a:tc>
                <a:extLst>
                  <a:ext uri="{0D108BD9-81ED-4DB2-BD59-A6C34878D82A}">
                    <a16:rowId xmlns:a16="http://schemas.microsoft.com/office/drawing/2014/main" val="141556361"/>
                  </a:ext>
                </a:extLst>
              </a:tr>
              <a:tr h="233145">
                <a:tc>
                  <a:txBody>
                    <a:bodyPr/>
                    <a:lstStyle/>
                    <a:p>
                      <a:r>
                        <a:rPr lang="en-US" dirty="0"/>
                        <a:t>UC7</a:t>
                      </a:r>
                    </a:p>
                  </a:txBody>
                  <a:tcPr/>
                </a:tc>
                <a:tc>
                  <a:txBody>
                    <a:bodyPr/>
                    <a:lstStyle/>
                    <a:p>
                      <a:endParaRPr lang="en-US" dirty="0"/>
                    </a:p>
                  </a:txBody>
                  <a:tcPr/>
                </a:tc>
                <a:extLst>
                  <a:ext uri="{0D108BD9-81ED-4DB2-BD59-A6C34878D82A}">
                    <a16:rowId xmlns:a16="http://schemas.microsoft.com/office/drawing/2014/main" val="1067855400"/>
                  </a:ext>
                </a:extLst>
              </a:tr>
              <a:tr h="233145">
                <a:tc>
                  <a:txBody>
                    <a:bodyPr/>
                    <a:lstStyle/>
                    <a:p>
                      <a:r>
                        <a:rPr lang="en-US" dirty="0"/>
                        <a:t>UC08</a:t>
                      </a:r>
                    </a:p>
                  </a:txBody>
                  <a:tcPr/>
                </a:tc>
                <a:tc>
                  <a:txBody>
                    <a:bodyPr/>
                    <a:lstStyle/>
                    <a:p>
                      <a:r>
                        <a:rPr lang="en-US" dirty="0"/>
                        <a:t>Remove </a:t>
                      </a:r>
                      <a:r>
                        <a:rPr lang="en-US" dirty="0" err="1"/>
                        <a:t>todolist</a:t>
                      </a:r>
                      <a:endParaRPr lang="en-US" dirty="0"/>
                    </a:p>
                  </a:txBody>
                  <a:tcPr/>
                </a:tc>
                <a:extLst>
                  <a:ext uri="{0D108BD9-81ED-4DB2-BD59-A6C34878D82A}">
                    <a16:rowId xmlns:a16="http://schemas.microsoft.com/office/drawing/2014/main" val="417870863"/>
                  </a:ext>
                </a:extLst>
              </a:tr>
              <a:tr h="233145">
                <a:tc>
                  <a:txBody>
                    <a:bodyPr/>
                    <a:lstStyle/>
                    <a:p>
                      <a:r>
                        <a:rPr lang="en-US" dirty="0"/>
                        <a:t>UC09</a:t>
                      </a:r>
                    </a:p>
                  </a:txBody>
                  <a:tcPr/>
                </a:tc>
                <a:tc>
                  <a:txBody>
                    <a:bodyPr/>
                    <a:lstStyle/>
                    <a:p>
                      <a:r>
                        <a:rPr lang="en-US" dirty="0"/>
                        <a:t>Chat box</a:t>
                      </a:r>
                    </a:p>
                  </a:txBody>
                  <a:tcPr/>
                </a:tc>
                <a:extLst>
                  <a:ext uri="{0D108BD9-81ED-4DB2-BD59-A6C34878D82A}">
                    <a16:rowId xmlns:a16="http://schemas.microsoft.com/office/drawing/2014/main" val="28098526"/>
                  </a:ext>
                </a:extLst>
              </a:tr>
              <a:tr h="0">
                <a:tc>
                  <a:txBody>
                    <a:bodyPr/>
                    <a:lstStyle/>
                    <a:p>
                      <a:r>
                        <a:rPr lang="en-US" dirty="0"/>
                        <a:t>UC010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Remove song (for admin)</a:t>
                      </a:r>
                    </a:p>
                    <a:p>
                      <a:endParaRPr lang="en-US" dirty="0"/>
                    </a:p>
                  </a:txBody>
                  <a:tcPr/>
                </a:tc>
                <a:extLst>
                  <a:ext uri="{0D108BD9-81ED-4DB2-BD59-A6C34878D82A}">
                    <a16:rowId xmlns:a16="http://schemas.microsoft.com/office/drawing/2014/main" val="1563783730"/>
                  </a:ext>
                </a:extLst>
              </a:tr>
              <a:tr h="233145">
                <a:tc>
                  <a:txBody>
                    <a:bodyPr/>
                    <a:lstStyle/>
                    <a:p>
                      <a:r>
                        <a:rPr lang="en-US" dirty="0"/>
                        <a:t>UC11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Remove account (for admin)</a:t>
                      </a:r>
                    </a:p>
                    <a:p>
                      <a:endParaRPr lang="en-US" dirty="0"/>
                    </a:p>
                  </a:txBody>
                  <a:tcPr/>
                </a:tc>
                <a:extLst>
                  <a:ext uri="{0D108BD9-81ED-4DB2-BD59-A6C34878D82A}">
                    <a16:rowId xmlns:a16="http://schemas.microsoft.com/office/drawing/2014/main" val="822973567"/>
                  </a:ext>
                </a:extLst>
              </a:tr>
              <a:tr h="233145">
                <a:tc>
                  <a:txBody>
                    <a:bodyPr/>
                    <a:lstStyle/>
                    <a:p>
                      <a:r>
                        <a:rPr lang="en-US" dirty="0"/>
                        <a:t>UC12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Add song (for admin)</a:t>
                      </a:r>
                    </a:p>
                    <a:p>
                      <a:endParaRPr lang="en-US" dirty="0"/>
                    </a:p>
                  </a:txBody>
                  <a:tcPr/>
                </a:tc>
                <a:extLst>
                  <a:ext uri="{0D108BD9-81ED-4DB2-BD59-A6C34878D82A}">
                    <a16:rowId xmlns:a16="http://schemas.microsoft.com/office/drawing/2014/main" val="439001549"/>
                  </a:ext>
                </a:extLst>
              </a:tr>
              <a:tr h="233145">
                <a:tc>
                  <a:txBody>
                    <a:bodyPr/>
                    <a:lstStyle/>
                    <a:p>
                      <a:r>
                        <a:rPr lang="en-US" dirty="0"/>
                        <a:t>UC13</a:t>
                      </a:r>
                    </a:p>
                  </a:txBody>
                  <a:tcPr/>
                </a:tc>
                <a:tc>
                  <a:txBody>
                    <a:bodyPr/>
                    <a:lstStyle/>
                    <a:p>
                      <a:r>
                        <a:rPr lang="en-US" dirty="0"/>
                        <a:t>Add account (for admin)</a:t>
                      </a:r>
                    </a:p>
                  </a:txBody>
                  <a:tcPr/>
                </a:tc>
                <a:extLst>
                  <a:ext uri="{0D108BD9-81ED-4DB2-BD59-A6C34878D82A}">
                    <a16:rowId xmlns:a16="http://schemas.microsoft.com/office/drawing/2014/main" val="3799157496"/>
                  </a:ext>
                </a:extLst>
              </a:tr>
              <a:tr h="233145">
                <a:tc>
                  <a:txBody>
                    <a:bodyPr/>
                    <a:lstStyle/>
                    <a:p>
                      <a:r>
                        <a:rPr lang="en-US" dirty="0"/>
                        <a:t>UC14</a:t>
                      </a:r>
                    </a:p>
                  </a:txBody>
                  <a:tcPr/>
                </a:tc>
                <a:tc>
                  <a:txBody>
                    <a:bodyPr/>
                    <a:lstStyle/>
                    <a:p>
                      <a:r>
                        <a:rPr lang="en-US" dirty="0"/>
                        <a:t>Comment</a:t>
                      </a:r>
                    </a:p>
                  </a:txBody>
                  <a:tcPr/>
                </a:tc>
                <a:extLst>
                  <a:ext uri="{0D108BD9-81ED-4DB2-BD59-A6C34878D82A}">
                    <a16:rowId xmlns:a16="http://schemas.microsoft.com/office/drawing/2014/main" val="531111231"/>
                  </a:ext>
                </a:extLst>
              </a:tr>
              <a:tr h="233145">
                <a:tc>
                  <a:txBody>
                    <a:bodyPr/>
                    <a:lstStyle/>
                    <a:p>
                      <a:r>
                        <a:rPr lang="en-US" dirty="0"/>
                        <a:t>UC15</a:t>
                      </a:r>
                    </a:p>
                  </a:txBody>
                  <a:tcPr/>
                </a:tc>
                <a:tc>
                  <a:txBody>
                    <a:bodyPr/>
                    <a:lstStyle/>
                    <a:p>
                      <a:r>
                        <a:rPr lang="en-US" dirty="0"/>
                        <a:t>Logout</a:t>
                      </a:r>
                    </a:p>
                  </a:txBody>
                  <a:tcPr/>
                </a:tc>
                <a:extLst>
                  <a:ext uri="{0D108BD9-81ED-4DB2-BD59-A6C34878D82A}">
                    <a16:rowId xmlns:a16="http://schemas.microsoft.com/office/drawing/2014/main" val="2377894969"/>
                  </a:ext>
                </a:extLst>
              </a:tr>
              <a:tr h="233145">
                <a:tc>
                  <a:txBody>
                    <a:bodyPr/>
                    <a:lstStyle/>
                    <a:p>
                      <a:r>
                        <a:rPr lang="en-US" dirty="0"/>
                        <a:t>UC16</a:t>
                      </a:r>
                    </a:p>
                  </a:txBody>
                  <a:tcPr/>
                </a:tc>
                <a:tc>
                  <a:txBody>
                    <a:bodyPr/>
                    <a:lstStyle/>
                    <a:p>
                      <a:r>
                        <a:rPr lang="en-US" dirty="0"/>
                        <a:t>Play music</a:t>
                      </a:r>
                    </a:p>
                  </a:txBody>
                  <a:tcPr/>
                </a:tc>
                <a:extLst>
                  <a:ext uri="{0D108BD9-81ED-4DB2-BD59-A6C34878D82A}">
                    <a16:rowId xmlns:a16="http://schemas.microsoft.com/office/drawing/2014/main" val="2758798323"/>
                  </a:ext>
                </a:extLst>
              </a:tr>
              <a:tr h="233145">
                <a:tc>
                  <a:txBody>
                    <a:bodyPr/>
                    <a:lstStyle/>
                    <a:p>
                      <a:r>
                        <a:rPr lang="en-US" dirty="0"/>
                        <a:t>UC17</a:t>
                      </a:r>
                    </a:p>
                  </a:txBody>
                  <a:tcPr/>
                </a:tc>
                <a:tc>
                  <a:txBody>
                    <a:bodyPr/>
                    <a:lstStyle/>
                    <a:p>
                      <a:r>
                        <a:rPr lang="en-US" dirty="0"/>
                        <a:t>Add a playlist</a:t>
                      </a:r>
                    </a:p>
                  </a:txBody>
                  <a:tcPr/>
                </a:tc>
                <a:extLst>
                  <a:ext uri="{0D108BD9-81ED-4DB2-BD59-A6C34878D82A}">
                    <a16:rowId xmlns:a16="http://schemas.microsoft.com/office/drawing/2014/main" val="4098205514"/>
                  </a:ext>
                </a:extLst>
              </a:tr>
              <a:tr h="233145">
                <a:tc>
                  <a:txBody>
                    <a:bodyPr/>
                    <a:lstStyle/>
                    <a:p>
                      <a:r>
                        <a:rPr lang="en-US" dirty="0"/>
                        <a:t>UC18</a:t>
                      </a:r>
                    </a:p>
                  </a:txBody>
                  <a:tcPr/>
                </a:tc>
                <a:tc>
                  <a:txBody>
                    <a:bodyPr/>
                    <a:lstStyle/>
                    <a:p>
                      <a:r>
                        <a:rPr lang="en-US" dirty="0"/>
                        <a:t>Delete a playlist</a:t>
                      </a:r>
                    </a:p>
                  </a:txBody>
                  <a:tcPr/>
                </a:tc>
                <a:extLst>
                  <a:ext uri="{0D108BD9-81ED-4DB2-BD59-A6C34878D82A}">
                    <a16:rowId xmlns:a16="http://schemas.microsoft.com/office/drawing/2014/main" val="3408942845"/>
                  </a:ext>
                </a:extLst>
              </a:tr>
            </a:tbl>
          </a:graphicData>
        </a:graphic>
      </p:graphicFrame>
      <p:pic>
        <p:nvPicPr>
          <p:cNvPr id="4" name="Picture 2">
            <a:extLst>
              <a:ext uri="{FF2B5EF4-FFF2-40B4-BE49-F238E27FC236}">
                <a16:creationId xmlns:a16="http://schemas.microsoft.com/office/drawing/2014/main" id="{9CED3641-17EE-4941-AFAC-95FF8041FCAB}"/>
              </a:ext>
            </a:extLst>
          </p:cNvPr>
          <p:cNvPicPr>
            <a:picLocks noChangeAspect="1"/>
          </p:cNvPicPr>
          <p:nvPr/>
        </p:nvPicPr>
        <p:blipFill>
          <a:blip r:embed="rId2"/>
          <a:srcRect/>
          <a:stretch>
            <a:fillRect/>
          </a:stretch>
        </p:blipFill>
        <p:spPr>
          <a:xfrm>
            <a:off x="14659993" y="582375"/>
            <a:ext cx="3355844" cy="795615"/>
          </a:xfrm>
          <a:prstGeom prst="rect">
            <a:avLst/>
          </a:prstGeom>
        </p:spPr>
      </p:pic>
    </p:spTree>
    <p:extLst>
      <p:ext uri="{BB962C8B-B14F-4D97-AF65-F5344CB8AC3E}">
        <p14:creationId xmlns:p14="http://schemas.microsoft.com/office/powerpoint/2010/main" val="13681462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1028700" y="523875"/>
            <a:ext cx="9563100" cy="1000274"/>
          </a:xfrm>
          <a:prstGeom prst="rect">
            <a:avLst/>
          </a:prstGeom>
        </p:spPr>
        <p:txBody>
          <a:bodyPr wrap="square" lIns="0" tIns="0" rIns="0" bIns="0" rtlCol="0" anchor="t">
            <a:spAutoFit/>
          </a:bodyPr>
          <a:lstStyle/>
          <a:p>
            <a:pPr>
              <a:lnSpc>
                <a:spcPts val="7800"/>
              </a:lnSpc>
            </a:pPr>
            <a:r>
              <a:rPr lang="en-US" sz="6500" dirty="0">
                <a:solidFill>
                  <a:srgbClr val="414042"/>
                </a:solidFill>
                <a:latin typeface="HK Grotesk Medium Bold"/>
              </a:rPr>
              <a:t>Test cases &amp; Test report</a:t>
            </a:r>
          </a:p>
        </p:txBody>
      </p:sp>
      <p:pic>
        <p:nvPicPr>
          <p:cNvPr id="5" name="Picture 4">
            <a:extLst>
              <a:ext uri="{FF2B5EF4-FFF2-40B4-BE49-F238E27FC236}">
                <a16:creationId xmlns:a16="http://schemas.microsoft.com/office/drawing/2014/main" id="{ABCF74CB-9285-466B-BA5E-CA8419E334AF}"/>
              </a:ext>
            </a:extLst>
          </p:cNvPr>
          <p:cNvPicPr>
            <a:picLocks noChangeAspect="1"/>
          </p:cNvPicPr>
          <p:nvPr/>
        </p:nvPicPr>
        <p:blipFill>
          <a:blip r:embed="rId2"/>
          <a:stretch>
            <a:fillRect/>
          </a:stretch>
        </p:blipFill>
        <p:spPr>
          <a:xfrm>
            <a:off x="685800" y="2247900"/>
            <a:ext cx="17236315" cy="6019800"/>
          </a:xfrm>
          <a:prstGeom prst="rect">
            <a:avLst/>
          </a:prstGeom>
        </p:spPr>
      </p:pic>
      <p:pic>
        <p:nvPicPr>
          <p:cNvPr id="4" name="Picture 2">
            <a:extLst>
              <a:ext uri="{FF2B5EF4-FFF2-40B4-BE49-F238E27FC236}">
                <a16:creationId xmlns:a16="http://schemas.microsoft.com/office/drawing/2014/main" id="{F87CD4DE-BCD0-4BED-82FA-A81B9C9374C6}"/>
              </a:ext>
            </a:extLst>
          </p:cNvPr>
          <p:cNvPicPr>
            <a:picLocks noChangeAspect="1"/>
          </p:cNvPicPr>
          <p:nvPr/>
        </p:nvPicPr>
        <p:blipFill>
          <a:blip r:embed="rId3"/>
          <a:srcRect/>
          <a:stretch>
            <a:fillRect/>
          </a:stretch>
        </p:blipFill>
        <p:spPr>
          <a:xfrm>
            <a:off x="14659993" y="582375"/>
            <a:ext cx="3355844" cy="795615"/>
          </a:xfrm>
          <a:prstGeom prst="rect">
            <a:avLst/>
          </a:prstGeom>
        </p:spPr>
      </p:pic>
    </p:spTree>
    <p:extLst>
      <p:ext uri="{BB962C8B-B14F-4D97-AF65-F5344CB8AC3E}">
        <p14:creationId xmlns:p14="http://schemas.microsoft.com/office/powerpoint/2010/main" val="8232891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Box 3"/>
          <p:cNvSpPr txBox="1"/>
          <p:nvPr/>
        </p:nvSpPr>
        <p:spPr>
          <a:xfrm>
            <a:off x="1257298" y="436635"/>
            <a:ext cx="15773399" cy="1399032"/>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8100" kern="1200">
                <a:solidFill>
                  <a:schemeClr val="tx1"/>
                </a:solidFill>
                <a:latin typeface="+mj-lt"/>
                <a:ea typeface="+mj-ea"/>
                <a:cs typeface="+mj-cs"/>
              </a:rPr>
              <a:t>Demo project</a:t>
            </a:r>
          </a:p>
        </p:txBody>
      </p:sp>
      <p:pic>
        <p:nvPicPr>
          <p:cNvPr id="2" name="Untitled Project">
            <a:hlinkClick r:id="" action="ppaction://media"/>
            <a:extLst>
              <a:ext uri="{FF2B5EF4-FFF2-40B4-BE49-F238E27FC236}">
                <a16:creationId xmlns:a16="http://schemas.microsoft.com/office/drawing/2014/main" id="{659BEE98-BCCE-4188-B8C8-4B4DC5C4F35E}"/>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667000" y="1981407"/>
            <a:ext cx="13540992" cy="7616808"/>
          </a:xfrm>
          <a:prstGeom prst="rect">
            <a:avLst/>
          </a:prstGeom>
        </p:spPr>
      </p:pic>
      <p:pic>
        <p:nvPicPr>
          <p:cNvPr id="4" name="Picture 2">
            <a:extLst>
              <a:ext uri="{FF2B5EF4-FFF2-40B4-BE49-F238E27FC236}">
                <a16:creationId xmlns:a16="http://schemas.microsoft.com/office/drawing/2014/main" id="{F87CD4DE-BCD0-4BED-82FA-A81B9C9374C6}"/>
              </a:ext>
            </a:extLst>
          </p:cNvPr>
          <p:cNvPicPr>
            <a:picLocks noChangeAspect="1"/>
          </p:cNvPicPr>
          <p:nvPr/>
        </p:nvPicPr>
        <p:blipFill>
          <a:blip r:embed="rId5"/>
          <a:srcRect/>
          <a:stretch>
            <a:fillRect/>
          </a:stretch>
        </p:blipFill>
        <p:spPr>
          <a:xfrm>
            <a:off x="14659993" y="582375"/>
            <a:ext cx="3355844" cy="795615"/>
          </a:xfrm>
          <a:prstGeom prst="rect">
            <a:avLst/>
          </a:prstGeom>
        </p:spPr>
      </p:pic>
    </p:spTree>
    <p:extLst>
      <p:ext uri="{BB962C8B-B14F-4D97-AF65-F5344CB8AC3E}">
        <p14:creationId xmlns:p14="http://schemas.microsoft.com/office/powerpoint/2010/main" val="45786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8272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222A9B"/>
        </a:solidFill>
        <a:effectLst/>
      </p:bgPr>
    </p:bg>
    <p:spTree>
      <p:nvGrpSpPr>
        <p:cNvPr id="1" name=""/>
        <p:cNvGrpSpPr/>
        <p:nvPr/>
      </p:nvGrpSpPr>
      <p:grpSpPr>
        <a:xfrm>
          <a:off x="0" y="0"/>
          <a:ext cx="0" cy="0"/>
          <a:chOff x="0" y="0"/>
          <a:chExt cx="0" cy="0"/>
        </a:xfrm>
      </p:grpSpPr>
      <p:sp>
        <p:nvSpPr>
          <p:cNvPr id="5" name="TextBox 3">
            <a:extLst>
              <a:ext uri="{FF2B5EF4-FFF2-40B4-BE49-F238E27FC236}">
                <a16:creationId xmlns:a16="http://schemas.microsoft.com/office/drawing/2014/main" id="{4DCCF123-E460-4441-A44C-89D2AA531747}"/>
              </a:ext>
            </a:extLst>
          </p:cNvPr>
          <p:cNvSpPr txBox="1"/>
          <p:nvPr/>
        </p:nvSpPr>
        <p:spPr>
          <a:xfrm>
            <a:off x="1562100" y="4381500"/>
            <a:ext cx="15163800" cy="1000274"/>
          </a:xfrm>
          <a:prstGeom prst="rect">
            <a:avLst/>
          </a:prstGeom>
        </p:spPr>
        <p:txBody>
          <a:bodyPr wrap="square" lIns="0" tIns="0" rIns="0" bIns="0" rtlCol="0" anchor="t">
            <a:spAutoFit/>
          </a:bodyPr>
          <a:lstStyle/>
          <a:p>
            <a:pPr>
              <a:lnSpc>
                <a:spcPts val="7800"/>
              </a:lnSpc>
            </a:pPr>
            <a:r>
              <a:rPr lang="en-US" sz="6500" dirty="0">
                <a:solidFill>
                  <a:schemeClr val="bg1"/>
                </a:solidFill>
                <a:latin typeface="HK Grotesk Medium Bold"/>
              </a:rPr>
              <a:t>Thank you for watching our presentation</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sp>
        <p:nvSpPr>
          <p:cNvPr id="3" name="TextBox 3"/>
          <p:cNvSpPr txBox="1"/>
          <p:nvPr/>
        </p:nvSpPr>
        <p:spPr>
          <a:xfrm>
            <a:off x="1028700" y="385485"/>
            <a:ext cx="8115300" cy="1000125"/>
          </a:xfrm>
          <a:prstGeom prst="rect">
            <a:avLst/>
          </a:prstGeom>
        </p:spPr>
        <p:txBody>
          <a:bodyPr lIns="0" tIns="0" rIns="0" bIns="0" rtlCol="0" anchor="t">
            <a:spAutoFit/>
          </a:bodyPr>
          <a:lstStyle/>
          <a:p>
            <a:pPr>
              <a:lnSpc>
                <a:spcPts val="7800"/>
              </a:lnSpc>
            </a:pPr>
            <a:r>
              <a:rPr lang="en-US" sz="6500" dirty="0">
                <a:solidFill>
                  <a:srgbClr val="414042"/>
                </a:solidFill>
                <a:latin typeface="HK Grotesk Medium Bold"/>
              </a:rPr>
              <a:t>Introduction</a:t>
            </a:r>
          </a:p>
        </p:txBody>
      </p:sp>
      <p:sp>
        <p:nvSpPr>
          <p:cNvPr id="5" name="TextBox 5"/>
          <p:cNvSpPr txBox="1"/>
          <p:nvPr/>
        </p:nvSpPr>
        <p:spPr>
          <a:xfrm>
            <a:off x="1028700" y="1602105"/>
            <a:ext cx="8115300" cy="771525"/>
          </a:xfrm>
          <a:prstGeom prst="rect">
            <a:avLst/>
          </a:prstGeom>
        </p:spPr>
        <p:txBody>
          <a:bodyPr lIns="0" tIns="0" rIns="0" bIns="0" rtlCol="0" anchor="t">
            <a:spAutoFit/>
          </a:bodyPr>
          <a:lstStyle/>
          <a:p>
            <a:pPr>
              <a:lnSpc>
                <a:spcPts val="6000"/>
              </a:lnSpc>
            </a:pPr>
            <a:r>
              <a:rPr lang="en-US" sz="5000" b="1" u="sng" dirty="0">
                <a:solidFill>
                  <a:srgbClr val="414042"/>
                </a:solidFill>
                <a:latin typeface="HK Grotesk Light" panose="020B0604020202020204" charset="0"/>
              </a:rPr>
              <a:t>Problem statement</a:t>
            </a:r>
          </a:p>
        </p:txBody>
      </p:sp>
      <p:graphicFrame>
        <p:nvGraphicFramePr>
          <p:cNvPr id="7" name="Table 6">
            <a:extLst>
              <a:ext uri="{FF2B5EF4-FFF2-40B4-BE49-F238E27FC236}">
                <a16:creationId xmlns:a16="http://schemas.microsoft.com/office/drawing/2014/main" id="{0D1F0648-2BB0-41A9-834A-123C583D0F1A}"/>
              </a:ext>
            </a:extLst>
          </p:cNvPr>
          <p:cNvGraphicFramePr>
            <a:graphicFrameLocks noGrp="1"/>
          </p:cNvGraphicFramePr>
          <p:nvPr>
            <p:extLst>
              <p:ext uri="{D42A27DB-BD31-4B8C-83A1-F6EECF244321}">
                <p14:modId xmlns:p14="http://schemas.microsoft.com/office/powerpoint/2010/main" val="2466485606"/>
              </p:ext>
            </p:extLst>
          </p:nvPr>
        </p:nvGraphicFramePr>
        <p:xfrm>
          <a:off x="2522855" y="3527819"/>
          <a:ext cx="13815060" cy="4097044"/>
        </p:xfrm>
        <a:graphic>
          <a:graphicData uri="http://schemas.openxmlformats.org/drawingml/2006/table">
            <a:tbl>
              <a:tblPr/>
              <a:tblGrid>
                <a:gridCol w="4731531">
                  <a:extLst>
                    <a:ext uri="{9D8B030D-6E8A-4147-A177-3AD203B41FA5}">
                      <a16:colId xmlns:a16="http://schemas.microsoft.com/office/drawing/2014/main" val="2482083164"/>
                    </a:ext>
                  </a:extLst>
                </a:gridCol>
                <a:gridCol w="9083529">
                  <a:extLst>
                    <a:ext uri="{9D8B030D-6E8A-4147-A177-3AD203B41FA5}">
                      <a16:colId xmlns:a16="http://schemas.microsoft.com/office/drawing/2014/main" val="2270097525"/>
                    </a:ext>
                  </a:extLst>
                </a:gridCol>
              </a:tblGrid>
              <a:tr h="869258">
                <a:tc>
                  <a:txBody>
                    <a:bodyPr/>
                    <a:lstStyle/>
                    <a:p>
                      <a:pPr marL="45720" rtl="0" fontAlgn="t">
                        <a:spcBef>
                          <a:spcPts val="0"/>
                        </a:spcBef>
                        <a:spcAft>
                          <a:spcPts val="600"/>
                        </a:spcAft>
                      </a:pPr>
                      <a:r>
                        <a:rPr lang="en-US" sz="2800" b="0" i="0" u="none" strike="noStrike" dirty="0">
                          <a:solidFill>
                            <a:srgbClr val="000000"/>
                          </a:solidFill>
                          <a:effectLst/>
                          <a:latin typeface="Times New Roman" panose="02020603050405020304" pitchFamily="18" charset="0"/>
                          <a:cs typeface="Times New Roman" panose="02020603050405020304" pitchFamily="18" charset="0"/>
                        </a:rPr>
                        <a:t>The problem of</a:t>
                      </a:r>
                      <a:endParaRPr lang="en-US" sz="2800" dirty="0">
                        <a:effectLst/>
                        <a:latin typeface="Times New Roman" panose="02020603050405020304" pitchFamily="18" charset="0"/>
                        <a:cs typeface="Times New Roman" panose="02020603050405020304" pitchFamily="18" charset="0"/>
                      </a:endParaRPr>
                    </a:p>
                  </a:txBody>
                  <a:tcPr marL="73025" marR="73025">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FBFBF"/>
                    </a:solidFill>
                  </a:tcPr>
                </a:tc>
                <a:tc>
                  <a:txBody>
                    <a:bodyPr/>
                    <a:lstStyle/>
                    <a:p>
                      <a:pPr rtl="0" fontAlgn="t">
                        <a:spcBef>
                          <a:spcPts val="0"/>
                        </a:spcBef>
                        <a:spcAft>
                          <a:spcPts val="600"/>
                        </a:spcAft>
                      </a:pPr>
                      <a:r>
                        <a:rPr lang="en-US" sz="2800" b="0" i="0" u="none" strike="noStrike" dirty="0">
                          <a:solidFill>
                            <a:srgbClr val="000000"/>
                          </a:solidFill>
                          <a:effectLst/>
                          <a:latin typeface="Times New Roman" panose="02020603050405020304" pitchFamily="18" charset="0"/>
                          <a:cs typeface="Times New Roman" panose="02020603050405020304" pitchFamily="18" charset="0"/>
                        </a:rPr>
                        <a:t>Current music applications: </a:t>
                      </a:r>
                      <a:r>
                        <a:rPr lang="en-US" sz="2800" b="0" i="0" u="none" strike="noStrike" dirty="0" err="1">
                          <a:solidFill>
                            <a:srgbClr val="000000"/>
                          </a:solidFill>
                          <a:effectLst/>
                          <a:latin typeface="Times New Roman" panose="02020603050405020304" pitchFamily="18" charset="0"/>
                          <a:cs typeface="Times New Roman" panose="02020603050405020304" pitchFamily="18" charset="0"/>
                        </a:rPr>
                        <a:t>soundcloud</a:t>
                      </a:r>
                      <a:r>
                        <a:rPr lang="en-US" sz="2800" b="0" i="0" u="none" strike="noStrike" dirty="0">
                          <a:solidFill>
                            <a:srgbClr val="000000"/>
                          </a:solidFill>
                          <a:effectLst/>
                          <a:latin typeface="Times New Roman" panose="02020603050405020304" pitchFamily="18" charset="0"/>
                          <a:cs typeface="Times New Roman" panose="02020603050405020304" pitchFamily="18" charset="0"/>
                        </a:rPr>
                        <a:t>, </a:t>
                      </a:r>
                      <a:r>
                        <a:rPr lang="en-US" sz="2800" b="0" i="0" u="none" strike="noStrike" dirty="0" err="1">
                          <a:solidFill>
                            <a:srgbClr val="000000"/>
                          </a:solidFill>
                          <a:effectLst/>
                          <a:latin typeface="Times New Roman" panose="02020603050405020304" pitchFamily="18" charset="0"/>
                          <a:cs typeface="Times New Roman" panose="02020603050405020304" pitchFamily="18" charset="0"/>
                        </a:rPr>
                        <a:t>spotify</a:t>
                      </a:r>
                      <a:r>
                        <a:rPr lang="en-US" sz="2800" b="0" i="0" u="none" strike="noStrike" dirty="0">
                          <a:solidFill>
                            <a:srgbClr val="000000"/>
                          </a:solidFill>
                          <a:effectLst/>
                          <a:latin typeface="Times New Roman" panose="02020603050405020304" pitchFamily="18" charset="0"/>
                          <a:cs typeface="Times New Roman" panose="02020603050405020304" pitchFamily="18" charset="0"/>
                        </a:rPr>
                        <a:t>, </a:t>
                      </a:r>
                      <a:r>
                        <a:rPr lang="en-US" sz="2800" b="0" i="0" u="none" strike="noStrike" dirty="0" err="1">
                          <a:solidFill>
                            <a:srgbClr val="000000"/>
                          </a:solidFill>
                          <a:effectLst/>
                          <a:latin typeface="Times New Roman" panose="02020603050405020304" pitchFamily="18" charset="0"/>
                          <a:cs typeface="Times New Roman" panose="02020603050405020304" pitchFamily="18" charset="0"/>
                        </a:rPr>
                        <a:t>youtube</a:t>
                      </a:r>
                      <a:r>
                        <a:rPr lang="en-US" sz="2800" b="0" i="0" u="none" strike="noStrike" dirty="0">
                          <a:solidFill>
                            <a:srgbClr val="000000"/>
                          </a:solidFill>
                          <a:effectLst/>
                          <a:latin typeface="Times New Roman" panose="02020603050405020304" pitchFamily="18" charset="0"/>
                          <a:cs typeface="Times New Roman" panose="02020603050405020304" pitchFamily="18" charset="0"/>
                        </a:rPr>
                        <a:t>... </a:t>
                      </a:r>
                      <a:endParaRPr lang="en-US" sz="2800" dirty="0">
                        <a:effectLst/>
                        <a:latin typeface="Times New Roman" panose="02020603050405020304" pitchFamily="18" charset="0"/>
                        <a:cs typeface="Times New Roman" panose="02020603050405020304" pitchFamily="18" charset="0"/>
                      </a:endParaRPr>
                    </a:p>
                  </a:txBody>
                  <a:tcPr marL="73025" marR="73025">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53860502"/>
                  </a:ext>
                </a:extLst>
              </a:tr>
              <a:tr h="476690">
                <a:tc>
                  <a:txBody>
                    <a:bodyPr/>
                    <a:lstStyle/>
                    <a:p>
                      <a:pPr marL="45720" rtl="0" fontAlgn="t">
                        <a:spcBef>
                          <a:spcPts val="0"/>
                        </a:spcBef>
                        <a:spcAft>
                          <a:spcPts val="600"/>
                        </a:spcAft>
                      </a:pPr>
                      <a:r>
                        <a:rPr lang="en-US" sz="2800" b="0" i="0" u="none" strike="noStrike" dirty="0">
                          <a:solidFill>
                            <a:srgbClr val="000000"/>
                          </a:solidFill>
                          <a:effectLst/>
                          <a:latin typeface="Times New Roman" panose="02020603050405020304" pitchFamily="18" charset="0"/>
                          <a:cs typeface="Times New Roman" panose="02020603050405020304" pitchFamily="18" charset="0"/>
                        </a:rPr>
                        <a:t>Affects</a:t>
                      </a:r>
                      <a:endParaRPr lang="en-US" sz="2800" dirty="0">
                        <a:effectLst/>
                        <a:latin typeface="Times New Roman" panose="02020603050405020304" pitchFamily="18" charset="0"/>
                        <a:cs typeface="Times New Roman" panose="02020603050405020304" pitchFamily="18" charset="0"/>
                      </a:endParaRPr>
                    </a:p>
                  </a:txBody>
                  <a:tcPr marL="73025" marR="73025">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FBFBF"/>
                    </a:solidFill>
                  </a:tcPr>
                </a:tc>
                <a:tc>
                  <a:txBody>
                    <a:bodyPr/>
                    <a:lstStyle/>
                    <a:p>
                      <a:pPr rtl="0" fontAlgn="t">
                        <a:spcBef>
                          <a:spcPts val="0"/>
                        </a:spcBef>
                        <a:spcAft>
                          <a:spcPts val="600"/>
                        </a:spcAft>
                      </a:pPr>
                      <a:r>
                        <a:rPr lang="en-US" sz="2800" b="0" i="0" u="none" strike="noStrike" dirty="0">
                          <a:solidFill>
                            <a:srgbClr val="000000"/>
                          </a:solidFill>
                          <a:effectLst/>
                          <a:latin typeface="Times New Roman" panose="02020603050405020304" pitchFamily="18" charset="0"/>
                          <a:cs typeface="Times New Roman" panose="02020603050405020304" pitchFamily="18" charset="0"/>
                        </a:rPr>
                        <a:t>Students and officers </a:t>
                      </a:r>
                      <a:endParaRPr lang="en-US" sz="2800" dirty="0">
                        <a:effectLst/>
                        <a:latin typeface="Times New Roman" panose="02020603050405020304" pitchFamily="18" charset="0"/>
                        <a:cs typeface="Times New Roman" panose="02020603050405020304" pitchFamily="18" charset="0"/>
                      </a:endParaRPr>
                    </a:p>
                  </a:txBody>
                  <a:tcPr marL="73025" marR="73025">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68984143"/>
                  </a:ext>
                </a:extLst>
              </a:tr>
              <a:tr h="1331927">
                <a:tc>
                  <a:txBody>
                    <a:bodyPr/>
                    <a:lstStyle/>
                    <a:p>
                      <a:pPr marL="45720" rtl="0" fontAlgn="t">
                        <a:spcBef>
                          <a:spcPts val="0"/>
                        </a:spcBef>
                        <a:spcAft>
                          <a:spcPts val="600"/>
                        </a:spcAft>
                      </a:pPr>
                      <a:r>
                        <a:rPr lang="en-US" sz="2800" b="0" i="0" u="none" strike="noStrike" dirty="0">
                          <a:solidFill>
                            <a:srgbClr val="000000"/>
                          </a:solidFill>
                          <a:effectLst/>
                          <a:latin typeface="Times New Roman" panose="02020603050405020304" pitchFamily="18" charset="0"/>
                          <a:cs typeface="Times New Roman" panose="02020603050405020304" pitchFamily="18" charset="0"/>
                        </a:rPr>
                        <a:t>The impact of which is</a:t>
                      </a:r>
                      <a:endParaRPr lang="en-US" sz="2800" dirty="0">
                        <a:effectLst/>
                        <a:latin typeface="Times New Roman" panose="02020603050405020304" pitchFamily="18" charset="0"/>
                        <a:cs typeface="Times New Roman" panose="02020603050405020304" pitchFamily="18" charset="0"/>
                      </a:endParaRPr>
                    </a:p>
                  </a:txBody>
                  <a:tcPr marL="73025" marR="73025">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FBFBF"/>
                    </a:solidFill>
                  </a:tcPr>
                </a:tc>
                <a:tc>
                  <a:txBody>
                    <a:bodyPr/>
                    <a:lstStyle/>
                    <a:p>
                      <a:pPr rtl="0" fontAlgn="t">
                        <a:spcBef>
                          <a:spcPts val="0"/>
                        </a:spcBef>
                        <a:spcAft>
                          <a:spcPts val="600"/>
                        </a:spcAft>
                      </a:pPr>
                      <a:r>
                        <a:rPr lang="en-US" sz="2800" b="0" i="0" u="none" strike="noStrike" dirty="0">
                          <a:solidFill>
                            <a:srgbClr val="000000"/>
                          </a:solidFill>
                          <a:effectLst/>
                          <a:latin typeface="Times New Roman" panose="02020603050405020304" pitchFamily="18" charset="0"/>
                          <a:cs typeface="Times New Roman" panose="02020603050405020304" pitchFamily="18" charset="0"/>
                        </a:rPr>
                        <a:t>- The user experience is not really good </a:t>
                      </a:r>
                      <a:endParaRPr lang="en-US" sz="2800" dirty="0">
                        <a:effectLst/>
                        <a:latin typeface="Times New Roman" panose="02020603050405020304" pitchFamily="18" charset="0"/>
                        <a:cs typeface="Times New Roman" panose="02020603050405020304" pitchFamily="18" charset="0"/>
                      </a:endParaRPr>
                    </a:p>
                    <a:p>
                      <a:pPr rtl="0" fontAlgn="t">
                        <a:spcBef>
                          <a:spcPts val="0"/>
                        </a:spcBef>
                        <a:spcAft>
                          <a:spcPts val="600"/>
                        </a:spcAft>
                      </a:pPr>
                      <a:r>
                        <a:rPr lang="en-US" sz="2800" b="0" i="0" u="none" strike="noStrike" dirty="0">
                          <a:solidFill>
                            <a:srgbClr val="000000"/>
                          </a:solidFill>
                          <a:effectLst/>
                          <a:latin typeface="Times New Roman" panose="02020603050405020304" pitchFamily="18" charset="0"/>
                          <a:cs typeface="Times New Roman" panose="02020603050405020304" pitchFamily="18" charset="0"/>
                        </a:rPr>
                        <a:t>- In some cases, interrupting the user's ideas, affecting work performance </a:t>
                      </a:r>
                      <a:endParaRPr lang="en-US" sz="2800" dirty="0">
                        <a:effectLst/>
                        <a:latin typeface="Times New Roman" panose="02020603050405020304" pitchFamily="18" charset="0"/>
                        <a:cs typeface="Times New Roman" panose="02020603050405020304" pitchFamily="18" charset="0"/>
                      </a:endParaRPr>
                    </a:p>
                  </a:txBody>
                  <a:tcPr marL="73025" marR="73025">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46883327"/>
                  </a:ext>
                </a:extLst>
              </a:tr>
              <a:tr h="1261826">
                <a:tc>
                  <a:txBody>
                    <a:bodyPr/>
                    <a:lstStyle/>
                    <a:p>
                      <a:pPr marL="45720" rtl="0" fontAlgn="t">
                        <a:spcBef>
                          <a:spcPts val="0"/>
                        </a:spcBef>
                        <a:spcAft>
                          <a:spcPts val="600"/>
                        </a:spcAft>
                      </a:pPr>
                      <a:r>
                        <a:rPr lang="en-US" sz="2800" b="0" i="0" u="none" strike="noStrike" dirty="0">
                          <a:solidFill>
                            <a:srgbClr val="000000"/>
                          </a:solidFill>
                          <a:effectLst/>
                          <a:latin typeface="Times New Roman" panose="02020603050405020304" pitchFamily="18" charset="0"/>
                          <a:cs typeface="Times New Roman" panose="02020603050405020304" pitchFamily="18" charset="0"/>
                        </a:rPr>
                        <a:t>A successful solution would be</a:t>
                      </a:r>
                      <a:endParaRPr lang="en-US" sz="2800" dirty="0">
                        <a:effectLst/>
                        <a:latin typeface="Times New Roman" panose="02020603050405020304" pitchFamily="18" charset="0"/>
                        <a:cs typeface="Times New Roman" panose="02020603050405020304" pitchFamily="18" charset="0"/>
                      </a:endParaRPr>
                    </a:p>
                  </a:txBody>
                  <a:tcPr marL="73025" marR="73025">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FBFBF"/>
                    </a:solidFill>
                  </a:tcPr>
                </a:tc>
                <a:tc>
                  <a:txBody>
                    <a:bodyPr/>
                    <a:lstStyle/>
                    <a:p>
                      <a:pPr rtl="0" fontAlgn="t">
                        <a:spcBef>
                          <a:spcPts val="0"/>
                        </a:spcBef>
                        <a:spcAft>
                          <a:spcPts val="600"/>
                        </a:spcAft>
                      </a:pPr>
                      <a:r>
                        <a:rPr lang="en-US" sz="2800" b="0" i="0" u="none" strike="noStrike" dirty="0">
                          <a:solidFill>
                            <a:srgbClr val="000000"/>
                          </a:solidFill>
                          <a:effectLst/>
                          <a:latin typeface="Times New Roman" panose="02020603050405020304" pitchFamily="18" charset="0"/>
                          <a:cs typeface="Times New Roman" panose="02020603050405020304" pitchFamily="18" charset="0"/>
                        </a:rPr>
                        <a:t>We create a software that supports the function of taking notes while listening to music, interacting with people directly </a:t>
                      </a:r>
                      <a:endParaRPr lang="en-US" sz="2800" dirty="0">
                        <a:effectLst/>
                        <a:latin typeface="Times New Roman" panose="02020603050405020304" pitchFamily="18" charset="0"/>
                        <a:cs typeface="Times New Roman" panose="02020603050405020304" pitchFamily="18" charset="0"/>
                      </a:endParaRPr>
                    </a:p>
                  </a:txBody>
                  <a:tcPr marL="73025" marR="73025">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90133785"/>
                  </a:ext>
                </a:extLst>
              </a:tr>
            </a:tbl>
          </a:graphicData>
        </a:graphic>
      </p:graphicFrame>
      <p:sp>
        <p:nvSpPr>
          <p:cNvPr id="8" name="Rectangle 1">
            <a:extLst>
              <a:ext uri="{FF2B5EF4-FFF2-40B4-BE49-F238E27FC236}">
                <a16:creationId xmlns:a16="http://schemas.microsoft.com/office/drawing/2014/main" id="{8297243A-DE74-430E-9406-CC52BB609F8A}"/>
              </a:ext>
            </a:extLst>
          </p:cNvPr>
          <p:cNvSpPr>
            <a:spLocks noChangeArrowheads="1"/>
          </p:cNvSpPr>
          <p:nvPr/>
        </p:nvSpPr>
        <p:spPr bwMode="auto">
          <a:xfrm>
            <a:off x="2492375" y="2973821"/>
            <a:ext cx="45987956"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10" name="Picture 2">
            <a:extLst>
              <a:ext uri="{FF2B5EF4-FFF2-40B4-BE49-F238E27FC236}">
                <a16:creationId xmlns:a16="http://schemas.microsoft.com/office/drawing/2014/main" id="{930873D4-0CB5-4223-8B7B-860248224593}"/>
              </a:ext>
            </a:extLst>
          </p:cNvPr>
          <p:cNvPicPr>
            <a:picLocks noChangeAspect="1"/>
          </p:cNvPicPr>
          <p:nvPr/>
        </p:nvPicPr>
        <p:blipFill>
          <a:blip r:embed="rId2"/>
          <a:srcRect/>
          <a:stretch>
            <a:fillRect/>
          </a:stretch>
        </p:blipFill>
        <p:spPr>
          <a:xfrm>
            <a:off x="14659993" y="582375"/>
            <a:ext cx="3355844" cy="79561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1028700" y="385485"/>
            <a:ext cx="8115300" cy="1000125"/>
          </a:xfrm>
          <a:prstGeom prst="rect">
            <a:avLst/>
          </a:prstGeom>
        </p:spPr>
        <p:txBody>
          <a:bodyPr lIns="0" tIns="0" rIns="0" bIns="0" rtlCol="0" anchor="t">
            <a:spAutoFit/>
          </a:bodyPr>
          <a:lstStyle/>
          <a:p>
            <a:pPr>
              <a:lnSpc>
                <a:spcPts val="7800"/>
              </a:lnSpc>
            </a:pPr>
            <a:r>
              <a:rPr lang="en-US" sz="6500" dirty="0">
                <a:solidFill>
                  <a:srgbClr val="414042"/>
                </a:solidFill>
                <a:latin typeface="HK Grotesk Medium Bold"/>
              </a:rPr>
              <a:t>Introduction</a:t>
            </a:r>
          </a:p>
        </p:txBody>
      </p:sp>
      <p:sp>
        <p:nvSpPr>
          <p:cNvPr id="5" name="TextBox 5"/>
          <p:cNvSpPr txBox="1"/>
          <p:nvPr/>
        </p:nvSpPr>
        <p:spPr>
          <a:xfrm>
            <a:off x="1028700" y="1602105"/>
            <a:ext cx="8115300" cy="771525"/>
          </a:xfrm>
          <a:prstGeom prst="rect">
            <a:avLst/>
          </a:prstGeom>
        </p:spPr>
        <p:txBody>
          <a:bodyPr lIns="0" tIns="0" rIns="0" bIns="0" rtlCol="0" anchor="t">
            <a:spAutoFit/>
          </a:bodyPr>
          <a:lstStyle/>
          <a:p>
            <a:pPr>
              <a:lnSpc>
                <a:spcPts val="6000"/>
              </a:lnSpc>
            </a:pPr>
            <a:r>
              <a:rPr lang="en-US" sz="5000" b="1" u="sng" dirty="0">
                <a:solidFill>
                  <a:srgbClr val="414042"/>
                </a:solidFill>
                <a:latin typeface="HK Grotesk Light" panose="020B0604020202020204" charset="0"/>
              </a:rPr>
              <a:t>Product Position Statement</a:t>
            </a:r>
          </a:p>
        </p:txBody>
      </p:sp>
      <p:sp>
        <p:nvSpPr>
          <p:cNvPr id="8" name="Rectangle 1">
            <a:extLst>
              <a:ext uri="{FF2B5EF4-FFF2-40B4-BE49-F238E27FC236}">
                <a16:creationId xmlns:a16="http://schemas.microsoft.com/office/drawing/2014/main" id="{8297243A-DE74-430E-9406-CC52BB609F8A}"/>
              </a:ext>
            </a:extLst>
          </p:cNvPr>
          <p:cNvSpPr>
            <a:spLocks noChangeArrowheads="1"/>
          </p:cNvSpPr>
          <p:nvPr/>
        </p:nvSpPr>
        <p:spPr bwMode="auto">
          <a:xfrm>
            <a:off x="2492375" y="2973821"/>
            <a:ext cx="45987956"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2" name="Table 1">
            <a:extLst>
              <a:ext uri="{FF2B5EF4-FFF2-40B4-BE49-F238E27FC236}">
                <a16:creationId xmlns:a16="http://schemas.microsoft.com/office/drawing/2014/main" id="{1596F1BF-8D9F-4134-9209-CE3C13B41EE3}"/>
              </a:ext>
            </a:extLst>
          </p:cNvPr>
          <p:cNvGraphicFramePr>
            <a:graphicFrameLocks noGrp="1"/>
          </p:cNvGraphicFramePr>
          <p:nvPr>
            <p:extLst>
              <p:ext uri="{D42A27DB-BD31-4B8C-83A1-F6EECF244321}">
                <p14:modId xmlns:p14="http://schemas.microsoft.com/office/powerpoint/2010/main" val="640870174"/>
              </p:ext>
            </p:extLst>
          </p:nvPr>
        </p:nvGraphicFramePr>
        <p:xfrm>
          <a:off x="2133600" y="3250820"/>
          <a:ext cx="15034260" cy="5047360"/>
        </p:xfrm>
        <a:graphic>
          <a:graphicData uri="http://schemas.openxmlformats.org/drawingml/2006/table">
            <a:tbl>
              <a:tblPr/>
              <a:tblGrid>
                <a:gridCol w="5121561">
                  <a:extLst>
                    <a:ext uri="{9D8B030D-6E8A-4147-A177-3AD203B41FA5}">
                      <a16:colId xmlns:a16="http://schemas.microsoft.com/office/drawing/2014/main" val="1745152459"/>
                    </a:ext>
                  </a:extLst>
                </a:gridCol>
                <a:gridCol w="9912699">
                  <a:extLst>
                    <a:ext uri="{9D8B030D-6E8A-4147-A177-3AD203B41FA5}">
                      <a16:colId xmlns:a16="http://schemas.microsoft.com/office/drawing/2014/main" val="4119371256"/>
                    </a:ext>
                  </a:extLst>
                </a:gridCol>
              </a:tblGrid>
              <a:tr h="445579">
                <a:tc>
                  <a:txBody>
                    <a:bodyPr/>
                    <a:lstStyle/>
                    <a:p>
                      <a:pPr marL="45720" rtl="0" fontAlgn="t">
                        <a:spcBef>
                          <a:spcPts val="0"/>
                        </a:spcBef>
                        <a:spcAft>
                          <a:spcPts val="600"/>
                        </a:spcAft>
                      </a:pPr>
                      <a:r>
                        <a:rPr lang="en-US" sz="2800" b="0" i="0" u="none" strike="noStrike" dirty="0">
                          <a:solidFill>
                            <a:srgbClr val="000000"/>
                          </a:solidFill>
                          <a:effectLst/>
                          <a:latin typeface="Times New Roman" panose="02020603050405020304" pitchFamily="18" charset="0"/>
                          <a:cs typeface="Times New Roman" panose="02020603050405020304" pitchFamily="18" charset="0"/>
                        </a:rPr>
                        <a:t>For</a:t>
                      </a:r>
                      <a:endParaRPr lang="en-US" sz="2800" dirty="0">
                        <a:effectLst/>
                        <a:latin typeface="Times New Roman" panose="02020603050405020304" pitchFamily="18" charset="0"/>
                        <a:cs typeface="Times New Roman" panose="02020603050405020304" pitchFamily="18" charset="0"/>
                      </a:endParaRPr>
                    </a:p>
                  </a:txBody>
                  <a:tcPr marL="73025" marR="73025">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FBFBF"/>
                    </a:solidFill>
                  </a:tcPr>
                </a:tc>
                <a:tc>
                  <a:txBody>
                    <a:bodyPr/>
                    <a:lstStyle/>
                    <a:p>
                      <a:pPr rtl="0" fontAlgn="t">
                        <a:spcBef>
                          <a:spcPts val="0"/>
                        </a:spcBef>
                        <a:spcAft>
                          <a:spcPts val="600"/>
                        </a:spcAft>
                      </a:pPr>
                      <a:r>
                        <a:rPr lang="en-US" sz="2800" b="0" i="0" u="none" strike="noStrike" dirty="0">
                          <a:solidFill>
                            <a:srgbClr val="000000"/>
                          </a:solidFill>
                          <a:effectLst/>
                          <a:latin typeface="Times New Roman" panose="02020603050405020304" pitchFamily="18" charset="0"/>
                          <a:cs typeface="Times New Roman" panose="02020603050405020304" pitchFamily="18" charset="0"/>
                        </a:rPr>
                        <a:t>everyone over 6 years old, especially students and officers</a:t>
                      </a:r>
                      <a:endParaRPr lang="en-US" sz="2800" dirty="0">
                        <a:effectLst/>
                        <a:latin typeface="Times New Roman" panose="02020603050405020304" pitchFamily="18" charset="0"/>
                        <a:cs typeface="Times New Roman" panose="02020603050405020304" pitchFamily="18" charset="0"/>
                      </a:endParaRPr>
                    </a:p>
                  </a:txBody>
                  <a:tcPr marL="73025" marR="73025">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23843945"/>
                  </a:ext>
                </a:extLst>
              </a:tr>
              <a:tr h="445579">
                <a:tc>
                  <a:txBody>
                    <a:bodyPr/>
                    <a:lstStyle/>
                    <a:p>
                      <a:pPr marL="45720" rtl="0" fontAlgn="t">
                        <a:spcBef>
                          <a:spcPts val="0"/>
                        </a:spcBef>
                        <a:spcAft>
                          <a:spcPts val="600"/>
                        </a:spcAft>
                      </a:pPr>
                      <a:r>
                        <a:rPr lang="en-US" sz="2800" b="0" i="0" u="none" strike="noStrike" dirty="0">
                          <a:solidFill>
                            <a:srgbClr val="000000"/>
                          </a:solidFill>
                          <a:effectLst/>
                          <a:latin typeface="Times New Roman" panose="02020603050405020304" pitchFamily="18" charset="0"/>
                          <a:cs typeface="Times New Roman" panose="02020603050405020304" pitchFamily="18" charset="0"/>
                        </a:rPr>
                        <a:t>Who</a:t>
                      </a:r>
                      <a:endParaRPr lang="en-US" sz="2800" dirty="0">
                        <a:effectLst/>
                        <a:latin typeface="Times New Roman" panose="02020603050405020304" pitchFamily="18" charset="0"/>
                        <a:cs typeface="Times New Roman" panose="02020603050405020304" pitchFamily="18" charset="0"/>
                      </a:endParaRPr>
                    </a:p>
                  </a:txBody>
                  <a:tcPr marL="73025" marR="73025">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FBFBF"/>
                    </a:solidFill>
                  </a:tcPr>
                </a:tc>
                <a:tc>
                  <a:txBody>
                    <a:bodyPr/>
                    <a:lstStyle/>
                    <a:p>
                      <a:pPr rtl="0" fontAlgn="t">
                        <a:spcBef>
                          <a:spcPts val="0"/>
                        </a:spcBef>
                        <a:spcAft>
                          <a:spcPts val="600"/>
                        </a:spcAft>
                      </a:pPr>
                      <a:r>
                        <a:rPr lang="en-US" sz="2800" b="0" i="0" u="none" strike="noStrike" dirty="0">
                          <a:solidFill>
                            <a:srgbClr val="000000"/>
                          </a:solidFill>
                          <a:effectLst/>
                          <a:latin typeface="Times New Roman" panose="02020603050405020304" pitchFamily="18" charset="0"/>
                          <a:cs typeface="Times New Roman" panose="02020603050405020304" pitchFamily="18" charset="0"/>
                        </a:rPr>
                        <a:t>love listening to music and working in a music environment</a:t>
                      </a:r>
                      <a:endParaRPr lang="en-US" sz="2800" dirty="0">
                        <a:effectLst/>
                        <a:latin typeface="Times New Roman" panose="02020603050405020304" pitchFamily="18" charset="0"/>
                        <a:cs typeface="Times New Roman" panose="02020603050405020304" pitchFamily="18" charset="0"/>
                      </a:endParaRPr>
                    </a:p>
                  </a:txBody>
                  <a:tcPr marL="73025" marR="73025">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5740409"/>
                  </a:ext>
                </a:extLst>
              </a:tr>
              <a:tr h="445579">
                <a:tc>
                  <a:txBody>
                    <a:bodyPr/>
                    <a:lstStyle/>
                    <a:p>
                      <a:pPr marL="45720" rtl="0" fontAlgn="t">
                        <a:spcBef>
                          <a:spcPts val="0"/>
                        </a:spcBef>
                        <a:spcAft>
                          <a:spcPts val="600"/>
                        </a:spcAft>
                      </a:pPr>
                      <a:r>
                        <a:rPr lang="en-US" sz="2800" b="0" i="0" u="none" strike="noStrike">
                          <a:solidFill>
                            <a:srgbClr val="000000"/>
                          </a:solidFill>
                          <a:effectLst/>
                          <a:latin typeface="Times New Roman" panose="02020603050405020304" pitchFamily="18" charset="0"/>
                          <a:cs typeface="Times New Roman" panose="02020603050405020304" pitchFamily="18" charset="0"/>
                        </a:rPr>
                        <a:t>The (product name)</a:t>
                      </a:r>
                      <a:endParaRPr lang="en-US" sz="2800">
                        <a:effectLst/>
                        <a:latin typeface="Times New Roman" panose="02020603050405020304" pitchFamily="18" charset="0"/>
                        <a:cs typeface="Times New Roman" panose="02020603050405020304" pitchFamily="18" charset="0"/>
                      </a:endParaRPr>
                    </a:p>
                  </a:txBody>
                  <a:tcPr marL="73025" marR="73025">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FBFBF"/>
                    </a:solidFill>
                  </a:tcPr>
                </a:tc>
                <a:tc>
                  <a:txBody>
                    <a:bodyPr/>
                    <a:lstStyle/>
                    <a:p>
                      <a:pPr rtl="0" fontAlgn="t">
                        <a:spcBef>
                          <a:spcPts val="0"/>
                        </a:spcBef>
                        <a:spcAft>
                          <a:spcPts val="600"/>
                        </a:spcAft>
                      </a:pPr>
                      <a:r>
                        <a:rPr lang="en-US" sz="2800" b="0" i="0" u="none" strike="noStrike">
                          <a:solidFill>
                            <a:srgbClr val="000000"/>
                          </a:solidFill>
                          <a:effectLst/>
                          <a:latin typeface="Times New Roman" panose="02020603050405020304" pitchFamily="18" charset="0"/>
                          <a:cs typeface="Times New Roman" panose="02020603050405020304" pitchFamily="18" charset="0"/>
                        </a:rPr>
                        <a:t>Sportifry</a:t>
                      </a:r>
                      <a:endParaRPr lang="en-US" sz="2800">
                        <a:effectLst/>
                        <a:latin typeface="Times New Roman" panose="02020603050405020304" pitchFamily="18" charset="0"/>
                        <a:cs typeface="Times New Roman" panose="02020603050405020304" pitchFamily="18" charset="0"/>
                      </a:endParaRPr>
                    </a:p>
                  </a:txBody>
                  <a:tcPr marL="73025" marR="73025">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41031493"/>
                  </a:ext>
                </a:extLst>
              </a:tr>
              <a:tr h="1179473">
                <a:tc>
                  <a:txBody>
                    <a:bodyPr/>
                    <a:lstStyle/>
                    <a:p>
                      <a:pPr marL="45720" rtl="0" fontAlgn="t">
                        <a:spcBef>
                          <a:spcPts val="0"/>
                        </a:spcBef>
                        <a:spcAft>
                          <a:spcPts val="600"/>
                        </a:spcAft>
                      </a:pPr>
                      <a:r>
                        <a:rPr lang="en-US" sz="2800" b="0" i="0" u="none" strike="noStrike">
                          <a:solidFill>
                            <a:srgbClr val="000000"/>
                          </a:solidFill>
                          <a:effectLst/>
                          <a:latin typeface="Times New Roman" panose="02020603050405020304" pitchFamily="18" charset="0"/>
                          <a:cs typeface="Times New Roman" panose="02020603050405020304" pitchFamily="18" charset="0"/>
                        </a:rPr>
                        <a:t>That</a:t>
                      </a:r>
                      <a:endParaRPr lang="en-US" sz="2800">
                        <a:effectLst/>
                        <a:latin typeface="Times New Roman" panose="02020603050405020304" pitchFamily="18" charset="0"/>
                        <a:cs typeface="Times New Roman" panose="02020603050405020304" pitchFamily="18" charset="0"/>
                      </a:endParaRPr>
                    </a:p>
                  </a:txBody>
                  <a:tcPr marL="73025" marR="73025">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FBFBF"/>
                    </a:solidFill>
                  </a:tcPr>
                </a:tc>
                <a:tc>
                  <a:txBody>
                    <a:bodyPr/>
                    <a:lstStyle/>
                    <a:p>
                      <a:pPr rtl="0" fontAlgn="t">
                        <a:spcBef>
                          <a:spcPts val="0"/>
                        </a:spcBef>
                        <a:spcAft>
                          <a:spcPts val="600"/>
                        </a:spcAft>
                      </a:pPr>
                      <a:r>
                        <a:rPr lang="en-US" sz="2800" b="0" i="0" u="none" strike="noStrike" dirty="0">
                          <a:solidFill>
                            <a:srgbClr val="000000"/>
                          </a:solidFill>
                          <a:effectLst/>
                          <a:latin typeface="Times New Roman" panose="02020603050405020304" pitchFamily="18" charset="0"/>
                          <a:cs typeface="Times New Roman" panose="02020603050405020304" pitchFamily="18" charset="0"/>
                        </a:rPr>
                        <a:t>allows users to listen to music easily, and can take notes on work or an idea right on the software without switching tabs, people can also interact with each other via chat function </a:t>
                      </a:r>
                      <a:endParaRPr lang="en-US" sz="2800" dirty="0">
                        <a:effectLst/>
                        <a:latin typeface="Times New Roman" panose="02020603050405020304" pitchFamily="18" charset="0"/>
                        <a:cs typeface="Times New Roman" panose="02020603050405020304" pitchFamily="18" charset="0"/>
                      </a:endParaRPr>
                    </a:p>
                  </a:txBody>
                  <a:tcPr marL="73025" marR="73025">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93350334"/>
                  </a:ext>
                </a:extLst>
              </a:tr>
              <a:tr h="1176400">
                <a:tc>
                  <a:txBody>
                    <a:bodyPr/>
                    <a:lstStyle/>
                    <a:p>
                      <a:pPr marL="45720" rtl="0" fontAlgn="t">
                        <a:spcBef>
                          <a:spcPts val="0"/>
                        </a:spcBef>
                        <a:spcAft>
                          <a:spcPts val="600"/>
                        </a:spcAft>
                      </a:pPr>
                      <a:r>
                        <a:rPr lang="en-US" sz="2800" b="0" i="0" u="none" strike="noStrike" dirty="0">
                          <a:solidFill>
                            <a:srgbClr val="000000"/>
                          </a:solidFill>
                          <a:effectLst/>
                          <a:latin typeface="Times New Roman" panose="02020603050405020304" pitchFamily="18" charset="0"/>
                          <a:cs typeface="Times New Roman" panose="02020603050405020304" pitchFamily="18" charset="0"/>
                        </a:rPr>
                        <a:t>Unlike</a:t>
                      </a:r>
                      <a:endParaRPr lang="en-US" sz="2800" dirty="0">
                        <a:effectLst/>
                        <a:latin typeface="Times New Roman" panose="02020603050405020304" pitchFamily="18" charset="0"/>
                        <a:cs typeface="Times New Roman" panose="02020603050405020304" pitchFamily="18" charset="0"/>
                      </a:endParaRPr>
                    </a:p>
                  </a:txBody>
                  <a:tcPr marL="73025" marR="73025">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FBFBF"/>
                    </a:solidFill>
                  </a:tcPr>
                </a:tc>
                <a:tc>
                  <a:txBody>
                    <a:bodyPr/>
                    <a:lstStyle/>
                    <a:p>
                      <a:pPr rtl="0" fontAlgn="t">
                        <a:spcBef>
                          <a:spcPts val="0"/>
                        </a:spcBef>
                        <a:spcAft>
                          <a:spcPts val="600"/>
                        </a:spcAft>
                      </a:pPr>
                      <a:r>
                        <a:rPr lang="en-US" sz="2800" b="0" i="0" u="none" strike="noStrike" dirty="0">
                          <a:solidFill>
                            <a:srgbClr val="000000"/>
                          </a:solidFill>
                          <a:effectLst/>
                          <a:latin typeface="Times New Roman" panose="02020603050405020304" pitchFamily="18" charset="0"/>
                          <a:cs typeface="Times New Roman" panose="02020603050405020304" pitchFamily="18" charset="0"/>
                        </a:rPr>
                        <a:t>Current apps are not friendly to the working model combined with entertainment.</a:t>
                      </a:r>
                      <a:endParaRPr lang="en-US" sz="2800" dirty="0">
                        <a:effectLst/>
                        <a:latin typeface="Times New Roman" panose="02020603050405020304" pitchFamily="18" charset="0"/>
                        <a:cs typeface="Times New Roman" panose="02020603050405020304" pitchFamily="18" charset="0"/>
                      </a:endParaRPr>
                    </a:p>
                  </a:txBody>
                  <a:tcPr marL="73025" marR="73025">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24232684"/>
                  </a:ext>
                </a:extLst>
              </a:tr>
              <a:tr h="812526">
                <a:tc>
                  <a:txBody>
                    <a:bodyPr/>
                    <a:lstStyle/>
                    <a:p>
                      <a:pPr marL="45720" rtl="0" fontAlgn="t">
                        <a:spcBef>
                          <a:spcPts val="0"/>
                        </a:spcBef>
                        <a:spcAft>
                          <a:spcPts val="600"/>
                        </a:spcAft>
                      </a:pPr>
                      <a:r>
                        <a:rPr lang="en-US" sz="2800" b="0" i="0" u="none" strike="noStrike">
                          <a:solidFill>
                            <a:srgbClr val="000000"/>
                          </a:solidFill>
                          <a:effectLst/>
                          <a:latin typeface="Times New Roman" panose="02020603050405020304" pitchFamily="18" charset="0"/>
                          <a:cs typeface="Times New Roman" panose="02020603050405020304" pitchFamily="18" charset="0"/>
                        </a:rPr>
                        <a:t>Our product</a:t>
                      </a:r>
                      <a:endParaRPr lang="en-US" sz="2800">
                        <a:effectLst/>
                        <a:latin typeface="Times New Roman" panose="02020603050405020304" pitchFamily="18" charset="0"/>
                        <a:cs typeface="Times New Roman" panose="02020603050405020304" pitchFamily="18" charset="0"/>
                      </a:endParaRPr>
                    </a:p>
                  </a:txBody>
                  <a:tcPr marL="73025" marR="73025">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BFBFBF"/>
                    </a:solidFill>
                  </a:tcPr>
                </a:tc>
                <a:tc>
                  <a:txBody>
                    <a:bodyPr/>
                    <a:lstStyle/>
                    <a:p>
                      <a:pPr rtl="0" fontAlgn="t">
                        <a:spcBef>
                          <a:spcPts val="0"/>
                        </a:spcBef>
                        <a:spcAft>
                          <a:spcPts val="600"/>
                        </a:spcAft>
                      </a:pPr>
                      <a:r>
                        <a:rPr lang="en-US" sz="2800" b="0" i="0" u="none" strike="noStrike" dirty="0">
                          <a:solidFill>
                            <a:srgbClr val="000000"/>
                          </a:solidFill>
                          <a:effectLst/>
                          <a:latin typeface="Times New Roman" panose="02020603050405020304" pitchFamily="18" charset="0"/>
                          <a:cs typeface="Times New Roman" panose="02020603050405020304" pitchFamily="18" charset="0"/>
                        </a:rPr>
                        <a:t>satisfy the needs of young users, create inspiration while working, increase the ability to interact and exchange between people </a:t>
                      </a:r>
                      <a:endParaRPr lang="en-US" sz="2800" dirty="0">
                        <a:effectLst/>
                        <a:latin typeface="Times New Roman" panose="02020603050405020304" pitchFamily="18" charset="0"/>
                        <a:cs typeface="Times New Roman" panose="02020603050405020304" pitchFamily="18" charset="0"/>
                      </a:endParaRPr>
                    </a:p>
                  </a:txBody>
                  <a:tcPr marL="73025" marR="73025">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78771209"/>
                  </a:ext>
                </a:extLst>
              </a:tr>
            </a:tbl>
          </a:graphicData>
        </a:graphic>
      </p:graphicFrame>
      <p:sp>
        <p:nvSpPr>
          <p:cNvPr id="4" name="Rectangle 1">
            <a:extLst>
              <a:ext uri="{FF2B5EF4-FFF2-40B4-BE49-F238E27FC236}">
                <a16:creationId xmlns:a16="http://schemas.microsoft.com/office/drawing/2014/main" id="{47C64390-7699-49EF-9FBE-2F0CC325870E}"/>
              </a:ext>
            </a:extLst>
          </p:cNvPr>
          <p:cNvSpPr>
            <a:spLocks noChangeArrowheads="1"/>
          </p:cNvSpPr>
          <p:nvPr/>
        </p:nvSpPr>
        <p:spPr bwMode="auto">
          <a:xfrm>
            <a:off x="2492375" y="2286000"/>
            <a:ext cx="18288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11" name="Picture 2">
            <a:extLst>
              <a:ext uri="{FF2B5EF4-FFF2-40B4-BE49-F238E27FC236}">
                <a16:creationId xmlns:a16="http://schemas.microsoft.com/office/drawing/2014/main" id="{B78EF901-DA48-42F4-B361-1CBDB7BD03D5}"/>
              </a:ext>
            </a:extLst>
          </p:cNvPr>
          <p:cNvPicPr>
            <a:picLocks noChangeAspect="1"/>
          </p:cNvPicPr>
          <p:nvPr/>
        </p:nvPicPr>
        <p:blipFill>
          <a:blip r:embed="rId2"/>
          <a:srcRect/>
          <a:stretch>
            <a:fillRect/>
          </a:stretch>
        </p:blipFill>
        <p:spPr>
          <a:xfrm>
            <a:off x="14659993" y="582375"/>
            <a:ext cx="3355844" cy="795615"/>
          </a:xfrm>
          <a:prstGeom prst="rect">
            <a:avLst/>
          </a:prstGeom>
        </p:spPr>
      </p:pic>
    </p:spTree>
    <p:extLst>
      <p:ext uri="{BB962C8B-B14F-4D97-AF65-F5344CB8AC3E}">
        <p14:creationId xmlns:p14="http://schemas.microsoft.com/office/powerpoint/2010/main" val="18873844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1028700" y="326491"/>
            <a:ext cx="8115300" cy="1000125"/>
          </a:xfrm>
          <a:prstGeom prst="rect">
            <a:avLst/>
          </a:prstGeom>
        </p:spPr>
        <p:txBody>
          <a:bodyPr lIns="0" tIns="0" rIns="0" bIns="0" rtlCol="0" anchor="t">
            <a:spAutoFit/>
          </a:bodyPr>
          <a:lstStyle/>
          <a:p>
            <a:pPr>
              <a:lnSpc>
                <a:spcPts val="7800"/>
              </a:lnSpc>
            </a:pPr>
            <a:r>
              <a:rPr lang="en-US" sz="6500" dirty="0">
                <a:solidFill>
                  <a:srgbClr val="414042"/>
                </a:solidFill>
                <a:latin typeface="HK Grotesk Medium Bold"/>
              </a:rPr>
              <a:t>Introduction</a:t>
            </a:r>
          </a:p>
        </p:txBody>
      </p:sp>
      <p:sp>
        <p:nvSpPr>
          <p:cNvPr id="5" name="TextBox 5"/>
          <p:cNvSpPr txBox="1"/>
          <p:nvPr/>
        </p:nvSpPr>
        <p:spPr>
          <a:xfrm>
            <a:off x="1028700" y="1661099"/>
            <a:ext cx="8115300" cy="771525"/>
          </a:xfrm>
          <a:prstGeom prst="rect">
            <a:avLst/>
          </a:prstGeom>
        </p:spPr>
        <p:txBody>
          <a:bodyPr lIns="0" tIns="0" rIns="0" bIns="0" rtlCol="0" anchor="t">
            <a:spAutoFit/>
          </a:bodyPr>
          <a:lstStyle/>
          <a:p>
            <a:pPr>
              <a:lnSpc>
                <a:spcPts val="6000"/>
              </a:lnSpc>
            </a:pPr>
            <a:r>
              <a:rPr lang="en-US" sz="5000" b="1" u="sng" dirty="0">
                <a:solidFill>
                  <a:srgbClr val="414042"/>
                </a:solidFill>
                <a:latin typeface="HK Grotesk Light" panose="020B0604020202020204" charset="0"/>
              </a:rPr>
              <a:t>User</a:t>
            </a:r>
          </a:p>
        </p:txBody>
      </p:sp>
      <p:sp>
        <p:nvSpPr>
          <p:cNvPr id="8" name="Rectangle 1">
            <a:extLst>
              <a:ext uri="{FF2B5EF4-FFF2-40B4-BE49-F238E27FC236}">
                <a16:creationId xmlns:a16="http://schemas.microsoft.com/office/drawing/2014/main" id="{8297243A-DE74-430E-9406-CC52BB609F8A}"/>
              </a:ext>
            </a:extLst>
          </p:cNvPr>
          <p:cNvSpPr>
            <a:spLocks noChangeArrowheads="1"/>
          </p:cNvSpPr>
          <p:nvPr/>
        </p:nvSpPr>
        <p:spPr bwMode="auto">
          <a:xfrm>
            <a:off x="2492375" y="2973821"/>
            <a:ext cx="45987956"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 name="Rectangle 1">
            <a:extLst>
              <a:ext uri="{FF2B5EF4-FFF2-40B4-BE49-F238E27FC236}">
                <a16:creationId xmlns:a16="http://schemas.microsoft.com/office/drawing/2014/main" id="{47C64390-7699-49EF-9FBE-2F0CC325870E}"/>
              </a:ext>
            </a:extLst>
          </p:cNvPr>
          <p:cNvSpPr>
            <a:spLocks noChangeArrowheads="1"/>
          </p:cNvSpPr>
          <p:nvPr/>
        </p:nvSpPr>
        <p:spPr bwMode="auto">
          <a:xfrm>
            <a:off x="2492375" y="2286000"/>
            <a:ext cx="18288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6" name="Table 5">
            <a:extLst>
              <a:ext uri="{FF2B5EF4-FFF2-40B4-BE49-F238E27FC236}">
                <a16:creationId xmlns:a16="http://schemas.microsoft.com/office/drawing/2014/main" id="{C9A73A62-66E2-4044-8DC9-BA80FEB92845}"/>
              </a:ext>
            </a:extLst>
          </p:cNvPr>
          <p:cNvGraphicFramePr>
            <a:graphicFrameLocks noGrp="1"/>
          </p:cNvGraphicFramePr>
          <p:nvPr>
            <p:extLst>
              <p:ext uri="{D42A27DB-BD31-4B8C-83A1-F6EECF244321}">
                <p14:modId xmlns:p14="http://schemas.microsoft.com/office/powerpoint/2010/main" val="3127796360"/>
              </p:ext>
            </p:extLst>
          </p:nvPr>
        </p:nvGraphicFramePr>
        <p:xfrm>
          <a:off x="2895600" y="2973821"/>
          <a:ext cx="13194030" cy="6294216"/>
        </p:xfrm>
        <a:graphic>
          <a:graphicData uri="http://schemas.openxmlformats.org/drawingml/2006/table">
            <a:tbl>
              <a:tblPr/>
              <a:tblGrid>
                <a:gridCol w="1962367">
                  <a:extLst>
                    <a:ext uri="{9D8B030D-6E8A-4147-A177-3AD203B41FA5}">
                      <a16:colId xmlns:a16="http://schemas.microsoft.com/office/drawing/2014/main" val="3046772042"/>
                    </a:ext>
                  </a:extLst>
                </a:gridCol>
                <a:gridCol w="2849663">
                  <a:extLst>
                    <a:ext uri="{9D8B030D-6E8A-4147-A177-3AD203B41FA5}">
                      <a16:colId xmlns:a16="http://schemas.microsoft.com/office/drawing/2014/main" val="1695500241"/>
                    </a:ext>
                  </a:extLst>
                </a:gridCol>
                <a:gridCol w="4607330">
                  <a:extLst>
                    <a:ext uri="{9D8B030D-6E8A-4147-A177-3AD203B41FA5}">
                      <a16:colId xmlns:a16="http://schemas.microsoft.com/office/drawing/2014/main" val="3791132136"/>
                    </a:ext>
                  </a:extLst>
                </a:gridCol>
                <a:gridCol w="3774670">
                  <a:extLst>
                    <a:ext uri="{9D8B030D-6E8A-4147-A177-3AD203B41FA5}">
                      <a16:colId xmlns:a16="http://schemas.microsoft.com/office/drawing/2014/main" val="2348089362"/>
                    </a:ext>
                  </a:extLst>
                </a:gridCol>
              </a:tblGrid>
              <a:tr h="547341">
                <a:tc>
                  <a:txBody>
                    <a:bodyPr/>
                    <a:lstStyle/>
                    <a:p>
                      <a:pPr rtl="0" fontAlgn="t">
                        <a:spcBef>
                          <a:spcPts val="0"/>
                        </a:spcBef>
                        <a:spcAft>
                          <a:spcPts val="600"/>
                        </a:spcAft>
                      </a:pPr>
                      <a:r>
                        <a:rPr lang="en-US" sz="2800" b="1" i="0" u="none" strike="noStrike">
                          <a:solidFill>
                            <a:srgbClr val="FFFFFF"/>
                          </a:solidFill>
                          <a:effectLst/>
                          <a:latin typeface="Times New Roman" panose="02020603050405020304" pitchFamily="18" charset="0"/>
                        </a:rPr>
                        <a:t>Name</a:t>
                      </a:r>
                      <a:endParaRPr lang="en-US" sz="2800">
                        <a:effectLst/>
                      </a:endParaRPr>
                    </a:p>
                  </a:txBody>
                  <a:tcPr marL="73025" marR="7302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000000"/>
                    </a:solidFill>
                  </a:tcPr>
                </a:tc>
                <a:tc>
                  <a:txBody>
                    <a:bodyPr/>
                    <a:lstStyle/>
                    <a:p>
                      <a:pPr rtl="0" fontAlgn="t">
                        <a:spcBef>
                          <a:spcPts val="0"/>
                        </a:spcBef>
                        <a:spcAft>
                          <a:spcPts val="600"/>
                        </a:spcAft>
                      </a:pPr>
                      <a:r>
                        <a:rPr lang="en-US" sz="2800" b="1" i="0" u="none" strike="noStrike">
                          <a:solidFill>
                            <a:srgbClr val="FFFFFF"/>
                          </a:solidFill>
                          <a:effectLst/>
                          <a:latin typeface="Times New Roman" panose="02020603050405020304" pitchFamily="18" charset="0"/>
                        </a:rPr>
                        <a:t>Description</a:t>
                      </a:r>
                      <a:endParaRPr lang="en-US" sz="2800">
                        <a:effectLst/>
                      </a:endParaRPr>
                    </a:p>
                  </a:txBody>
                  <a:tcPr marL="73025" marR="7302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000000"/>
                    </a:solidFill>
                  </a:tcPr>
                </a:tc>
                <a:tc>
                  <a:txBody>
                    <a:bodyPr/>
                    <a:lstStyle/>
                    <a:p>
                      <a:pPr rtl="0" fontAlgn="t">
                        <a:spcBef>
                          <a:spcPts val="0"/>
                        </a:spcBef>
                        <a:spcAft>
                          <a:spcPts val="600"/>
                        </a:spcAft>
                      </a:pPr>
                      <a:r>
                        <a:rPr lang="en-US" sz="2800" b="1" i="0" u="none" strike="noStrike">
                          <a:solidFill>
                            <a:srgbClr val="FFFFFF"/>
                          </a:solidFill>
                          <a:effectLst/>
                          <a:latin typeface="Times New Roman" panose="02020603050405020304" pitchFamily="18" charset="0"/>
                        </a:rPr>
                        <a:t>Responsibilities</a:t>
                      </a:r>
                      <a:endParaRPr lang="en-US" sz="2800">
                        <a:effectLst/>
                      </a:endParaRPr>
                    </a:p>
                  </a:txBody>
                  <a:tcPr marL="73025" marR="7302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000000"/>
                    </a:solidFill>
                  </a:tcPr>
                </a:tc>
                <a:tc>
                  <a:txBody>
                    <a:bodyPr/>
                    <a:lstStyle/>
                    <a:p>
                      <a:pPr rtl="0" fontAlgn="t">
                        <a:spcBef>
                          <a:spcPts val="0"/>
                        </a:spcBef>
                        <a:spcAft>
                          <a:spcPts val="600"/>
                        </a:spcAft>
                      </a:pPr>
                      <a:r>
                        <a:rPr lang="en-US" sz="2800" b="1" i="0" u="none" strike="noStrike" dirty="0">
                          <a:solidFill>
                            <a:srgbClr val="FFFFFF"/>
                          </a:solidFill>
                          <a:effectLst/>
                          <a:latin typeface="Times New Roman" panose="02020603050405020304" pitchFamily="18" charset="0"/>
                        </a:rPr>
                        <a:t>Stakeholder</a:t>
                      </a:r>
                      <a:endParaRPr lang="en-US" sz="2800" dirty="0">
                        <a:effectLst/>
                      </a:endParaRPr>
                    </a:p>
                  </a:txBody>
                  <a:tcPr marL="73025" marR="7302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611" cap="flat" cmpd="sng" algn="ctr">
                      <a:solidFill>
                        <a:srgbClr val="000000"/>
                      </a:solidFill>
                      <a:prstDash val="solid"/>
                      <a:round/>
                      <a:headEnd type="none" w="med" len="med"/>
                      <a:tailEnd type="none" w="med" len="med"/>
                    </a:lnB>
                    <a:solidFill>
                      <a:srgbClr val="000000"/>
                    </a:solidFill>
                  </a:tcPr>
                </a:tc>
                <a:extLst>
                  <a:ext uri="{0D108BD9-81ED-4DB2-BD59-A6C34878D82A}">
                    <a16:rowId xmlns:a16="http://schemas.microsoft.com/office/drawing/2014/main" val="3224858545"/>
                  </a:ext>
                </a:extLst>
              </a:tr>
              <a:tr h="1759872">
                <a:tc>
                  <a:txBody>
                    <a:bodyPr/>
                    <a:lstStyle/>
                    <a:p>
                      <a:pPr rtl="0" fontAlgn="t">
                        <a:spcBef>
                          <a:spcPts val="0"/>
                        </a:spcBef>
                        <a:spcAft>
                          <a:spcPts val="600"/>
                        </a:spcAft>
                      </a:pPr>
                      <a:r>
                        <a:rPr lang="en-US" sz="2800" b="0" i="0" u="none" strike="noStrike" dirty="0">
                          <a:solidFill>
                            <a:srgbClr val="000000"/>
                          </a:solidFill>
                          <a:effectLst/>
                          <a:latin typeface="Times New Roman" panose="02020603050405020304" pitchFamily="18" charset="0"/>
                        </a:rPr>
                        <a:t>Admin</a:t>
                      </a:r>
                      <a:endParaRPr lang="en-US" sz="2800" dirty="0">
                        <a:effectLst/>
                      </a:endParaRPr>
                    </a:p>
                  </a:txBody>
                  <a:tcPr marL="73025" marR="7302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t">
                        <a:spcBef>
                          <a:spcPts val="0"/>
                        </a:spcBef>
                        <a:spcAft>
                          <a:spcPts val="600"/>
                        </a:spcAft>
                      </a:pPr>
                      <a:r>
                        <a:rPr lang="en-US" sz="2800" b="0" i="0" u="none" strike="noStrike">
                          <a:solidFill>
                            <a:srgbClr val="000000"/>
                          </a:solidFill>
                          <a:effectLst/>
                          <a:latin typeface="Times New Roman" panose="02020603050405020304" pitchFamily="18" charset="0"/>
                        </a:rPr>
                        <a:t>Who work with software system</a:t>
                      </a:r>
                      <a:endParaRPr lang="en-US" sz="2800">
                        <a:effectLst/>
                      </a:endParaRPr>
                    </a:p>
                  </a:txBody>
                  <a:tcPr marL="73025" marR="7302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t">
                        <a:spcBef>
                          <a:spcPts val="0"/>
                        </a:spcBef>
                        <a:spcAft>
                          <a:spcPts val="600"/>
                        </a:spcAft>
                      </a:pPr>
                      <a:r>
                        <a:rPr lang="en-US" sz="2800" b="0" i="0" u="none" strike="noStrike" dirty="0">
                          <a:solidFill>
                            <a:srgbClr val="000000"/>
                          </a:solidFill>
                          <a:effectLst/>
                          <a:latin typeface="Times New Roman" panose="02020603050405020304" pitchFamily="18" charset="0"/>
                        </a:rPr>
                        <a:t>Supporting and interacting with customer, administration. Troubleshooting for users, artists </a:t>
                      </a:r>
                      <a:endParaRPr lang="en-US" sz="2800" dirty="0">
                        <a:effectLst/>
                      </a:endParaRPr>
                    </a:p>
                  </a:txBody>
                  <a:tcPr marL="73025" marR="73025">
                    <a:lnL w="9525" cap="flat" cmpd="sng" algn="ctr">
                      <a:solidFill>
                        <a:srgbClr val="000000"/>
                      </a:solidFill>
                      <a:prstDash val="solid"/>
                      <a:round/>
                      <a:headEnd type="none" w="med" len="med"/>
                      <a:tailEnd type="none" w="med" len="med"/>
                    </a:lnL>
                    <a:lnR w="12611"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marL="57150" rtl="0" fontAlgn="t">
                        <a:spcBef>
                          <a:spcPts val="1200"/>
                        </a:spcBef>
                        <a:spcAft>
                          <a:spcPts val="1200"/>
                        </a:spcAft>
                      </a:pPr>
                      <a:r>
                        <a:rPr lang="en-US" sz="2800" b="0" i="0" u="none" strike="noStrike" dirty="0">
                          <a:solidFill>
                            <a:srgbClr val="000000"/>
                          </a:solidFill>
                          <a:effectLst/>
                          <a:latin typeface="Times New Roman" panose="02020603050405020304" pitchFamily="18" charset="0"/>
                        </a:rPr>
                        <a:t>Developer and tester</a:t>
                      </a:r>
                      <a:endParaRPr lang="en-US" sz="2800" dirty="0">
                        <a:effectLst/>
                      </a:endParaRPr>
                    </a:p>
                  </a:txBody>
                  <a:tcPr marL="63500" marR="63500" marT="63500" marB="63500">
                    <a:lnL w="12611" cap="flat" cmpd="sng" algn="ctr">
                      <a:solidFill>
                        <a:srgbClr val="000000"/>
                      </a:solidFill>
                      <a:prstDash val="solid"/>
                      <a:round/>
                      <a:headEnd type="none" w="med" len="med"/>
                      <a:tailEnd type="none" w="med" len="med"/>
                    </a:lnL>
                    <a:lnR w="12611" cap="flat" cmpd="sng" algn="ctr">
                      <a:solidFill>
                        <a:srgbClr val="000000"/>
                      </a:solidFill>
                      <a:prstDash val="solid"/>
                      <a:round/>
                      <a:headEnd type="none" w="med" len="med"/>
                      <a:tailEnd type="none" w="med" len="med"/>
                    </a:lnR>
                    <a:lnT w="12611" cap="flat" cmpd="sng" algn="ctr">
                      <a:solidFill>
                        <a:srgbClr val="000000"/>
                      </a:solidFill>
                      <a:prstDash val="solid"/>
                      <a:round/>
                      <a:headEnd type="none" w="med" len="med"/>
                      <a:tailEnd type="none" w="med" len="med"/>
                    </a:lnT>
                    <a:lnB w="12611"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35760560"/>
                  </a:ext>
                </a:extLst>
              </a:tr>
              <a:tr h="1445609">
                <a:tc>
                  <a:txBody>
                    <a:bodyPr/>
                    <a:lstStyle/>
                    <a:p>
                      <a:pPr rtl="0" fontAlgn="t">
                        <a:spcBef>
                          <a:spcPts val="0"/>
                        </a:spcBef>
                        <a:spcAft>
                          <a:spcPts val="600"/>
                        </a:spcAft>
                      </a:pPr>
                      <a:r>
                        <a:rPr lang="en-US" sz="2800" b="0" i="0" u="none" strike="noStrike" dirty="0">
                          <a:solidFill>
                            <a:srgbClr val="000000"/>
                          </a:solidFill>
                          <a:effectLst/>
                          <a:latin typeface="Times New Roman" panose="02020603050405020304" pitchFamily="18" charset="0"/>
                        </a:rPr>
                        <a:t>Artists</a:t>
                      </a:r>
                      <a:endParaRPr lang="en-US" sz="2800" dirty="0">
                        <a:effectLst/>
                      </a:endParaRPr>
                    </a:p>
                  </a:txBody>
                  <a:tcPr marL="73025" marR="7302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t">
                        <a:spcBef>
                          <a:spcPts val="0"/>
                        </a:spcBef>
                        <a:spcAft>
                          <a:spcPts val="600"/>
                        </a:spcAft>
                      </a:pPr>
                      <a:r>
                        <a:rPr lang="en-US" sz="2800" b="0" i="0" u="none" strike="noStrike" dirty="0">
                          <a:solidFill>
                            <a:srgbClr val="000000"/>
                          </a:solidFill>
                          <a:effectLst/>
                          <a:latin typeface="Times New Roman" panose="02020603050405020304" pitchFamily="18" charset="0"/>
                        </a:rPr>
                        <a:t>who post songs, and manage their products</a:t>
                      </a:r>
                      <a:endParaRPr lang="en-US" sz="2800" dirty="0">
                        <a:effectLst/>
                      </a:endParaRPr>
                    </a:p>
                  </a:txBody>
                  <a:tcPr marL="73025" marR="7302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t">
                        <a:spcBef>
                          <a:spcPts val="0"/>
                        </a:spcBef>
                        <a:spcAft>
                          <a:spcPts val="600"/>
                        </a:spcAft>
                      </a:pPr>
                      <a:r>
                        <a:rPr lang="en-US" sz="2800" b="0" i="0" u="none" strike="noStrike" dirty="0">
                          <a:solidFill>
                            <a:srgbClr val="000000"/>
                          </a:solidFill>
                          <a:effectLst/>
                          <a:latin typeface="Times New Roman" panose="02020603050405020304" pitchFamily="18" charset="0"/>
                        </a:rPr>
                        <a:t>composing their songs, responsible for copyright </a:t>
                      </a:r>
                      <a:endParaRPr lang="en-US" sz="2800" dirty="0">
                        <a:effectLst/>
                      </a:endParaRPr>
                    </a:p>
                  </a:txBody>
                  <a:tcPr marL="73025" marR="7302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t">
                        <a:spcBef>
                          <a:spcPts val="0"/>
                        </a:spcBef>
                        <a:spcAft>
                          <a:spcPts val="600"/>
                        </a:spcAft>
                      </a:pPr>
                      <a:r>
                        <a:rPr lang="en-US" sz="2800" b="0" i="0" u="none" strike="noStrike">
                          <a:solidFill>
                            <a:srgbClr val="000000"/>
                          </a:solidFill>
                          <a:effectLst/>
                          <a:latin typeface="Times New Roman" panose="02020603050405020304" pitchFamily="18" charset="0"/>
                        </a:rPr>
                        <a:t>moderators and musicians</a:t>
                      </a:r>
                      <a:endParaRPr lang="en-US" sz="2800">
                        <a:effectLst/>
                      </a:endParaRPr>
                    </a:p>
                  </a:txBody>
                  <a:tcPr marL="73025" marR="7302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611"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41526685"/>
                  </a:ext>
                </a:extLst>
              </a:tr>
              <a:tr h="1131346">
                <a:tc>
                  <a:txBody>
                    <a:bodyPr/>
                    <a:lstStyle/>
                    <a:p>
                      <a:pPr rtl="0" fontAlgn="t">
                        <a:spcBef>
                          <a:spcPts val="0"/>
                        </a:spcBef>
                        <a:spcAft>
                          <a:spcPts val="600"/>
                        </a:spcAft>
                      </a:pPr>
                      <a:r>
                        <a:rPr lang="en-US" sz="2800" b="0" i="0" u="none" strike="noStrike" dirty="0">
                          <a:solidFill>
                            <a:srgbClr val="000000"/>
                          </a:solidFill>
                          <a:effectLst/>
                          <a:latin typeface="Times New Roman" panose="02020603050405020304" pitchFamily="18" charset="0"/>
                        </a:rPr>
                        <a:t>Member</a:t>
                      </a:r>
                      <a:endParaRPr lang="en-US" sz="2800" dirty="0">
                        <a:effectLst/>
                      </a:endParaRPr>
                    </a:p>
                  </a:txBody>
                  <a:tcPr marL="73025" marR="7302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t">
                        <a:spcBef>
                          <a:spcPts val="0"/>
                        </a:spcBef>
                        <a:spcAft>
                          <a:spcPts val="600"/>
                        </a:spcAft>
                      </a:pPr>
                      <a:r>
                        <a:rPr lang="en-US" sz="2800" b="0" i="0" u="none" strike="noStrike">
                          <a:solidFill>
                            <a:srgbClr val="000000"/>
                          </a:solidFill>
                          <a:effectLst/>
                          <a:latin typeface="Times New Roman" panose="02020603050405020304" pitchFamily="18" charset="0"/>
                        </a:rPr>
                        <a:t>who can use app with full functions</a:t>
                      </a:r>
                      <a:endParaRPr lang="en-US" sz="2800">
                        <a:effectLst/>
                      </a:endParaRPr>
                    </a:p>
                  </a:txBody>
                  <a:tcPr marL="73025" marR="7302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t">
                        <a:spcBef>
                          <a:spcPts val="600"/>
                        </a:spcBef>
                        <a:spcAft>
                          <a:spcPts val="600"/>
                        </a:spcAft>
                      </a:pPr>
                      <a:r>
                        <a:rPr lang="en-US" sz="2800" b="0" i="0" u="none" strike="noStrike">
                          <a:solidFill>
                            <a:srgbClr val="000000"/>
                          </a:solidFill>
                          <a:effectLst/>
                          <a:latin typeface="Times New Roman" panose="02020603050405020304" pitchFamily="18" charset="0"/>
                        </a:rPr>
                        <a:t>enjoy music, express feelings about products, contribute ideas to develop products </a:t>
                      </a:r>
                      <a:endParaRPr lang="en-US" sz="2800">
                        <a:effectLst/>
                      </a:endParaRPr>
                    </a:p>
                  </a:txBody>
                  <a:tcPr marL="73025" marR="7302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t">
                        <a:spcBef>
                          <a:spcPts val="0"/>
                        </a:spcBef>
                        <a:spcAft>
                          <a:spcPts val="600"/>
                        </a:spcAft>
                      </a:pPr>
                      <a:r>
                        <a:rPr lang="en-US" sz="2800" b="0" i="0" u="none" strike="noStrike" dirty="0">
                          <a:solidFill>
                            <a:srgbClr val="000000"/>
                          </a:solidFill>
                          <a:effectLst/>
                          <a:latin typeface="Times New Roman" panose="02020603050405020304" pitchFamily="18" charset="0"/>
                        </a:rPr>
                        <a:t>Team lead, registered users as members </a:t>
                      </a:r>
                      <a:endParaRPr lang="en-US" sz="2800" dirty="0">
                        <a:effectLst/>
                      </a:endParaRPr>
                    </a:p>
                  </a:txBody>
                  <a:tcPr marL="73025" marR="7302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43177808"/>
                  </a:ext>
                </a:extLst>
              </a:tr>
              <a:tr h="1131346">
                <a:tc>
                  <a:txBody>
                    <a:bodyPr/>
                    <a:lstStyle/>
                    <a:p>
                      <a:pPr rtl="0" fontAlgn="t">
                        <a:spcBef>
                          <a:spcPts val="0"/>
                        </a:spcBef>
                        <a:spcAft>
                          <a:spcPts val="600"/>
                        </a:spcAft>
                      </a:pPr>
                      <a:r>
                        <a:rPr lang="en-US" sz="2800" b="0" i="0" u="none" strike="noStrike" dirty="0">
                          <a:solidFill>
                            <a:srgbClr val="000000"/>
                          </a:solidFill>
                          <a:effectLst/>
                          <a:latin typeface="Times New Roman" panose="02020603050405020304" pitchFamily="18" charset="0"/>
                        </a:rPr>
                        <a:t>Guest</a:t>
                      </a:r>
                      <a:endParaRPr lang="en-US" sz="2800" dirty="0">
                        <a:effectLst/>
                      </a:endParaRPr>
                    </a:p>
                  </a:txBody>
                  <a:tcPr marL="73025" marR="7302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t">
                        <a:spcBef>
                          <a:spcPts val="0"/>
                        </a:spcBef>
                        <a:spcAft>
                          <a:spcPts val="600"/>
                        </a:spcAft>
                      </a:pPr>
                      <a:r>
                        <a:rPr lang="en-US" sz="2800" b="0" i="0" u="none" strike="noStrike" dirty="0">
                          <a:solidFill>
                            <a:srgbClr val="000000"/>
                          </a:solidFill>
                          <a:effectLst/>
                          <a:latin typeface="Times New Roman" panose="02020603050405020304" pitchFamily="18" charset="0"/>
                        </a:rPr>
                        <a:t>who can listen to music, chat</a:t>
                      </a:r>
                      <a:endParaRPr lang="en-US" sz="2800" dirty="0">
                        <a:effectLst/>
                      </a:endParaRPr>
                    </a:p>
                  </a:txBody>
                  <a:tcPr marL="73025" marR="7302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t">
                        <a:spcBef>
                          <a:spcPts val="0"/>
                        </a:spcBef>
                        <a:spcAft>
                          <a:spcPts val="600"/>
                        </a:spcAft>
                      </a:pPr>
                      <a:r>
                        <a:rPr lang="en-US" sz="2800" b="0" i="0" u="none" strike="noStrike" dirty="0">
                          <a:solidFill>
                            <a:srgbClr val="000000"/>
                          </a:solidFill>
                          <a:effectLst/>
                          <a:latin typeface="Times New Roman" panose="02020603050405020304" pitchFamily="18" charset="0"/>
                        </a:rPr>
                        <a:t>Not allow to use </a:t>
                      </a:r>
                      <a:r>
                        <a:rPr lang="en-US" sz="2800" b="0" i="0" u="none" strike="noStrike" dirty="0" err="1">
                          <a:solidFill>
                            <a:srgbClr val="000000"/>
                          </a:solidFill>
                          <a:effectLst/>
                          <a:latin typeface="Times New Roman" panose="02020603050405020304" pitchFamily="18" charset="0"/>
                        </a:rPr>
                        <a:t>todolist</a:t>
                      </a:r>
                      <a:r>
                        <a:rPr lang="en-US" sz="2800" b="0" i="0" u="none" strike="noStrike" dirty="0">
                          <a:solidFill>
                            <a:srgbClr val="000000"/>
                          </a:solidFill>
                          <a:effectLst/>
                          <a:latin typeface="Times New Roman" panose="02020603050405020304" pitchFamily="18" charset="0"/>
                        </a:rPr>
                        <a:t>, playlist</a:t>
                      </a:r>
                      <a:endParaRPr lang="en-US" sz="2800" dirty="0">
                        <a:effectLst/>
                      </a:endParaRPr>
                    </a:p>
                  </a:txBody>
                  <a:tcPr marL="73025" marR="7302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rtl="0" fontAlgn="t">
                        <a:spcBef>
                          <a:spcPts val="0"/>
                        </a:spcBef>
                        <a:spcAft>
                          <a:spcPts val="600"/>
                        </a:spcAft>
                      </a:pPr>
                      <a:r>
                        <a:rPr lang="en-US" sz="2800" b="0" i="0" u="none" strike="noStrike" dirty="0">
                          <a:solidFill>
                            <a:srgbClr val="000000"/>
                          </a:solidFill>
                          <a:effectLst/>
                          <a:latin typeface="Times New Roman" panose="02020603050405020304" pitchFamily="18" charset="0"/>
                        </a:rPr>
                        <a:t>unregistered users</a:t>
                      </a:r>
                      <a:endParaRPr lang="en-US" sz="2800" dirty="0">
                        <a:effectLst/>
                      </a:endParaRPr>
                    </a:p>
                  </a:txBody>
                  <a:tcPr marL="73025" marR="7302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77139975"/>
                  </a:ext>
                </a:extLst>
              </a:tr>
            </a:tbl>
          </a:graphicData>
        </a:graphic>
      </p:graphicFrame>
      <p:sp>
        <p:nvSpPr>
          <p:cNvPr id="7" name="Rectangle 1">
            <a:extLst>
              <a:ext uri="{FF2B5EF4-FFF2-40B4-BE49-F238E27FC236}">
                <a16:creationId xmlns:a16="http://schemas.microsoft.com/office/drawing/2014/main" id="{AAB1337F-D41D-4C10-9880-9AB74CD8C6D8}"/>
              </a:ext>
            </a:extLst>
          </p:cNvPr>
          <p:cNvSpPr>
            <a:spLocks noChangeArrowheads="1"/>
          </p:cNvSpPr>
          <p:nvPr/>
        </p:nvSpPr>
        <p:spPr bwMode="auto">
          <a:xfrm>
            <a:off x="2351088" y="2405063"/>
            <a:ext cx="18288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10" name="Picture 2">
            <a:extLst>
              <a:ext uri="{FF2B5EF4-FFF2-40B4-BE49-F238E27FC236}">
                <a16:creationId xmlns:a16="http://schemas.microsoft.com/office/drawing/2014/main" id="{8B3CBA36-AD84-480C-B16D-F69ECE439E31}"/>
              </a:ext>
            </a:extLst>
          </p:cNvPr>
          <p:cNvPicPr>
            <a:picLocks noChangeAspect="1"/>
          </p:cNvPicPr>
          <p:nvPr/>
        </p:nvPicPr>
        <p:blipFill>
          <a:blip r:embed="rId2"/>
          <a:srcRect/>
          <a:stretch>
            <a:fillRect/>
          </a:stretch>
        </p:blipFill>
        <p:spPr>
          <a:xfrm>
            <a:off x="14659993" y="582375"/>
            <a:ext cx="3355844" cy="795615"/>
          </a:xfrm>
          <a:prstGeom prst="rect">
            <a:avLst/>
          </a:prstGeom>
        </p:spPr>
      </p:pic>
    </p:spTree>
    <p:extLst>
      <p:ext uri="{BB962C8B-B14F-4D97-AF65-F5344CB8AC3E}">
        <p14:creationId xmlns:p14="http://schemas.microsoft.com/office/powerpoint/2010/main" val="22079070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sp>
        <p:nvSpPr>
          <p:cNvPr id="3" name="TextBox 3"/>
          <p:cNvSpPr txBox="1"/>
          <p:nvPr/>
        </p:nvSpPr>
        <p:spPr>
          <a:xfrm>
            <a:off x="1028700" y="523875"/>
            <a:ext cx="8115300" cy="1000125"/>
          </a:xfrm>
          <a:prstGeom prst="rect">
            <a:avLst/>
          </a:prstGeom>
        </p:spPr>
        <p:txBody>
          <a:bodyPr lIns="0" tIns="0" rIns="0" bIns="0" rtlCol="0" anchor="t">
            <a:spAutoFit/>
          </a:bodyPr>
          <a:lstStyle/>
          <a:p>
            <a:pPr>
              <a:lnSpc>
                <a:spcPts val="7800"/>
              </a:lnSpc>
            </a:pPr>
            <a:r>
              <a:rPr lang="en-US" sz="6500" dirty="0">
                <a:solidFill>
                  <a:srgbClr val="414042"/>
                </a:solidFill>
                <a:latin typeface="HK Grotesk Medium Bold"/>
              </a:rPr>
              <a:t>Project management</a:t>
            </a:r>
          </a:p>
        </p:txBody>
      </p:sp>
      <p:sp>
        <p:nvSpPr>
          <p:cNvPr id="4" name="TextBox 4"/>
          <p:cNvSpPr txBox="1"/>
          <p:nvPr/>
        </p:nvSpPr>
        <p:spPr>
          <a:xfrm>
            <a:off x="1028700" y="1872593"/>
            <a:ext cx="8115300" cy="771525"/>
          </a:xfrm>
          <a:prstGeom prst="rect">
            <a:avLst/>
          </a:prstGeom>
        </p:spPr>
        <p:txBody>
          <a:bodyPr lIns="0" tIns="0" rIns="0" bIns="0" rtlCol="0" anchor="t">
            <a:spAutoFit/>
          </a:bodyPr>
          <a:lstStyle/>
          <a:p>
            <a:pPr>
              <a:lnSpc>
                <a:spcPts val="6000"/>
              </a:lnSpc>
            </a:pPr>
            <a:r>
              <a:rPr lang="en-US" sz="5000" b="1" u="sng" dirty="0">
                <a:solidFill>
                  <a:srgbClr val="414042"/>
                </a:solidFill>
                <a:latin typeface="HK Grotesk Light" panose="020B0604020202020204" charset="0"/>
              </a:rPr>
              <a:t>Team structure</a:t>
            </a:r>
          </a:p>
        </p:txBody>
      </p:sp>
      <p:pic>
        <p:nvPicPr>
          <p:cNvPr id="4098" name="Picture 2">
            <a:extLst>
              <a:ext uri="{FF2B5EF4-FFF2-40B4-BE49-F238E27FC236}">
                <a16:creationId xmlns:a16="http://schemas.microsoft.com/office/drawing/2014/main" id="{E4D876E4-4351-4CDD-86CE-9BEA1F3F8DB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24200" y="3843744"/>
            <a:ext cx="12929743" cy="4032907"/>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3">
            <a:extLst>
              <a:ext uri="{FF2B5EF4-FFF2-40B4-BE49-F238E27FC236}">
                <a16:creationId xmlns:a16="http://schemas.microsoft.com/office/drawing/2014/main" id="{AEEF3EAD-8531-4787-9F91-749B74FD15A6}"/>
              </a:ext>
            </a:extLst>
          </p:cNvPr>
          <p:cNvSpPr>
            <a:spLocks noChangeArrowheads="1"/>
          </p:cNvSpPr>
          <p:nvPr/>
        </p:nvSpPr>
        <p:spPr bwMode="auto">
          <a:xfrm>
            <a:off x="6171883" y="7321413"/>
            <a:ext cx="36752412" cy="5323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pic>
        <p:nvPicPr>
          <p:cNvPr id="9" name="Picture 2">
            <a:extLst>
              <a:ext uri="{FF2B5EF4-FFF2-40B4-BE49-F238E27FC236}">
                <a16:creationId xmlns:a16="http://schemas.microsoft.com/office/drawing/2014/main" id="{13873BF2-C0A7-4D88-BC25-2F5301BDB9C7}"/>
              </a:ext>
            </a:extLst>
          </p:cNvPr>
          <p:cNvPicPr>
            <a:picLocks noChangeAspect="1"/>
          </p:cNvPicPr>
          <p:nvPr/>
        </p:nvPicPr>
        <p:blipFill>
          <a:blip r:embed="rId3"/>
          <a:srcRect/>
          <a:stretch>
            <a:fillRect/>
          </a:stretch>
        </p:blipFill>
        <p:spPr>
          <a:xfrm>
            <a:off x="14659993" y="582375"/>
            <a:ext cx="3355844" cy="79561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sp>
        <p:nvSpPr>
          <p:cNvPr id="2" name="TextBox 2"/>
          <p:cNvSpPr txBox="1"/>
          <p:nvPr/>
        </p:nvSpPr>
        <p:spPr>
          <a:xfrm>
            <a:off x="1028700" y="523875"/>
            <a:ext cx="8115300" cy="1000125"/>
          </a:xfrm>
          <a:prstGeom prst="rect">
            <a:avLst/>
          </a:prstGeom>
        </p:spPr>
        <p:txBody>
          <a:bodyPr lIns="0" tIns="0" rIns="0" bIns="0" rtlCol="0" anchor="t">
            <a:spAutoFit/>
          </a:bodyPr>
          <a:lstStyle/>
          <a:p>
            <a:pPr>
              <a:lnSpc>
                <a:spcPts val="7800"/>
              </a:lnSpc>
            </a:pPr>
            <a:r>
              <a:rPr lang="en-US" sz="6500" dirty="0">
                <a:solidFill>
                  <a:srgbClr val="414042"/>
                </a:solidFill>
                <a:latin typeface="HK Grotesk Medium Bold"/>
              </a:rPr>
              <a:t>Project management</a:t>
            </a:r>
          </a:p>
        </p:txBody>
      </p:sp>
      <p:sp>
        <p:nvSpPr>
          <p:cNvPr id="3" name="TextBox 3"/>
          <p:cNvSpPr txBox="1"/>
          <p:nvPr/>
        </p:nvSpPr>
        <p:spPr>
          <a:xfrm>
            <a:off x="1028700" y="1872593"/>
            <a:ext cx="12912833" cy="771525"/>
          </a:xfrm>
          <a:prstGeom prst="rect">
            <a:avLst/>
          </a:prstGeom>
        </p:spPr>
        <p:txBody>
          <a:bodyPr lIns="0" tIns="0" rIns="0" bIns="0" rtlCol="0" anchor="t">
            <a:spAutoFit/>
          </a:bodyPr>
          <a:lstStyle/>
          <a:p>
            <a:pPr>
              <a:lnSpc>
                <a:spcPts val="6000"/>
              </a:lnSpc>
            </a:pPr>
            <a:r>
              <a:rPr lang="en-US" sz="5000" b="1" u="sng" dirty="0">
                <a:solidFill>
                  <a:srgbClr val="414042"/>
                </a:solidFill>
                <a:latin typeface="HK Grotesk Light" panose="020B0604020202020204" charset="0"/>
              </a:rPr>
              <a:t>Time line</a:t>
            </a:r>
          </a:p>
        </p:txBody>
      </p:sp>
      <p:pic>
        <p:nvPicPr>
          <p:cNvPr id="5122" name="Picture 2">
            <a:extLst>
              <a:ext uri="{FF2B5EF4-FFF2-40B4-BE49-F238E27FC236}">
                <a16:creationId xmlns:a16="http://schemas.microsoft.com/office/drawing/2014/main" id="{583E615B-B030-4B3E-98FF-CF78D0D7B1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2200" y="4137684"/>
            <a:ext cx="12942273" cy="350519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a:extLst>
              <a:ext uri="{FF2B5EF4-FFF2-40B4-BE49-F238E27FC236}">
                <a16:creationId xmlns:a16="http://schemas.microsoft.com/office/drawing/2014/main" id="{D739BAC2-E94D-4441-816E-50D36A1CFF47}"/>
              </a:ext>
            </a:extLst>
          </p:cNvPr>
          <p:cNvPicPr>
            <a:picLocks noChangeAspect="1"/>
          </p:cNvPicPr>
          <p:nvPr/>
        </p:nvPicPr>
        <p:blipFill>
          <a:blip r:embed="rId3"/>
          <a:srcRect/>
          <a:stretch>
            <a:fillRect/>
          </a:stretch>
        </p:blipFill>
        <p:spPr>
          <a:xfrm>
            <a:off x="14659993" y="582375"/>
            <a:ext cx="3355844" cy="79561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sp>
        <p:nvSpPr>
          <p:cNvPr id="3" name="TextBox 3"/>
          <p:cNvSpPr txBox="1"/>
          <p:nvPr/>
        </p:nvSpPr>
        <p:spPr>
          <a:xfrm>
            <a:off x="1028700" y="523875"/>
            <a:ext cx="8115300" cy="1000125"/>
          </a:xfrm>
          <a:prstGeom prst="rect">
            <a:avLst/>
          </a:prstGeom>
        </p:spPr>
        <p:txBody>
          <a:bodyPr lIns="0" tIns="0" rIns="0" bIns="0" rtlCol="0" anchor="t">
            <a:spAutoFit/>
          </a:bodyPr>
          <a:lstStyle/>
          <a:p>
            <a:pPr>
              <a:lnSpc>
                <a:spcPts val="7800"/>
              </a:lnSpc>
            </a:pPr>
            <a:r>
              <a:rPr lang="en-US" sz="6500" dirty="0">
                <a:solidFill>
                  <a:srgbClr val="414042"/>
                </a:solidFill>
                <a:latin typeface="HK Grotesk Medium Bold"/>
              </a:rPr>
              <a:t>Use case</a:t>
            </a:r>
          </a:p>
        </p:txBody>
      </p:sp>
      <p:sp>
        <p:nvSpPr>
          <p:cNvPr id="4" name="TextBox 4"/>
          <p:cNvSpPr txBox="1"/>
          <p:nvPr/>
        </p:nvSpPr>
        <p:spPr>
          <a:xfrm>
            <a:off x="1028700" y="1675930"/>
            <a:ext cx="12912833" cy="771525"/>
          </a:xfrm>
          <a:prstGeom prst="rect">
            <a:avLst/>
          </a:prstGeom>
        </p:spPr>
        <p:txBody>
          <a:bodyPr lIns="0" tIns="0" rIns="0" bIns="0" rtlCol="0" anchor="t">
            <a:spAutoFit/>
          </a:bodyPr>
          <a:lstStyle/>
          <a:p>
            <a:pPr>
              <a:lnSpc>
                <a:spcPts val="6000"/>
              </a:lnSpc>
            </a:pPr>
            <a:r>
              <a:rPr lang="en-US" sz="5000" b="1" u="sng" dirty="0">
                <a:solidFill>
                  <a:srgbClr val="414042"/>
                </a:solidFill>
                <a:latin typeface="HK Grotesk Light" panose="020B0604020202020204" charset="0"/>
              </a:rPr>
              <a:t>Use-case Model:</a:t>
            </a:r>
          </a:p>
        </p:txBody>
      </p:sp>
      <p:pic>
        <p:nvPicPr>
          <p:cNvPr id="8" name="Picture 7">
            <a:extLst>
              <a:ext uri="{FF2B5EF4-FFF2-40B4-BE49-F238E27FC236}">
                <a16:creationId xmlns:a16="http://schemas.microsoft.com/office/drawing/2014/main" id="{D96DB229-1BFC-4F05-ABAD-9AB00CE928B6}"/>
              </a:ext>
            </a:extLst>
          </p:cNvPr>
          <p:cNvPicPr>
            <a:picLocks noChangeAspect="1"/>
          </p:cNvPicPr>
          <p:nvPr/>
        </p:nvPicPr>
        <p:blipFill>
          <a:blip r:embed="rId2"/>
          <a:stretch>
            <a:fillRect/>
          </a:stretch>
        </p:blipFill>
        <p:spPr>
          <a:xfrm>
            <a:off x="6248400" y="738187"/>
            <a:ext cx="9594354" cy="8810625"/>
          </a:xfrm>
          <a:prstGeom prst="rect">
            <a:avLst/>
          </a:prstGeom>
        </p:spPr>
      </p:pic>
      <p:pic>
        <p:nvPicPr>
          <p:cNvPr id="10" name="Picture 2">
            <a:extLst>
              <a:ext uri="{FF2B5EF4-FFF2-40B4-BE49-F238E27FC236}">
                <a16:creationId xmlns:a16="http://schemas.microsoft.com/office/drawing/2014/main" id="{8A2F1942-A281-466B-B6B7-CDFC37E41CE7}"/>
              </a:ext>
            </a:extLst>
          </p:cNvPr>
          <p:cNvPicPr>
            <a:picLocks noChangeAspect="1"/>
          </p:cNvPicPr>
          <p:nvPr/>
        </p:nvPicPr>
        <p:blipFill>
          <a:blip r:embed="rId3"/>
          <a:srcRect/>
          <a:stretch>
            <a:fillRect/>
          </a:stretch>
        </p:blipFill>
        <p:spPr>
          <a:xfrm>
            <a:off x="767324" y="8959890"/>
            <a:ext cx="3355844" cy="79561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sp>
        <p:nvSpPr>
          <p:cNvPr id="2" name="TextBox 2"/>
          <p:cNvSpPr txBox="1"/>
          <p:nvPr/>
        </p:nvSpPr>
        <p:spPr>
          <a:xfrm>
            <a:off x="1028700" y="523875"/>
            <a:ext cx="8115300" cy="1000125"/>
          </a:xfrm>
          <a:prstGeom prst="rect">
            <a:avLst/>
          </a:prstGeom>
        </p:spPr>
        <p:txBody>
          <a:bodyPr lIns="0" tIns="0" rIns="0" bIns="0" rtlCol="0" anchor="t">
            <a:spAutoFit/>
          </a:bodyPr>
          <a:lstStyle/>
          <a:p>
            <a:pPr>
              <a:lnSpc>
                <a:spcPts val="7800"/>
              </a:lnSpc>
            </a:pPr>
            <a:r>
              <a:rPr lang="en-US" sz="6500" dirty="0">
                <a:solidFill>
                  <a:srgbClr val="414042"/>
                </a:solidFill>
                <a:latin typeface="HK Grotesk Medium Bold"/>
              </a:rPr>
              <a:t>Vision</a:t>
            </a:r>
          </a:p>
        </p:txBody>
      </p:sp>
      <p:sp>
        <p:nvSpPr>
          <p:cNvPr id="3" name="TextBox 3"/>
          <p:cNvSpPr txBox="1"/>
          <p:nvPr/>
        </p:nvSpPr>
        <p:spPr>
          <a:xfrm>
            <a:off x="1028700" y="1952711"/>
            <a:ext cx="12912833" cy="771525"/>
          </a:xfrm>
          <a:prstGeom prst="rect">
            <a:avLst/>
          </a:prstGeom>
        </p:spPr>
        <p:txBody>
          <a:bodyPr lIns="0" tIns="0" rIns="0" bIns="0" rtlCol="0" anchor="t">
            <a:spAutoFit/>
          </a:bodyPr>
          <a:lstStyle/>
          <a:p>
            <a:pPr>
              <a:lnSpc>
                <a:spcPts val="6000"/>
              </a:lnSpc>
            </a:pPr>
            <a:r>
              <a:rPr lang="en-US" sz="5000" b="1" u="sng" dirty="0">
                <a:solidFill>
                  <a:srgbClr val="414042"/>
                </a:solidFill>
                <a:latin typeface="HK Grotesk Light" panose="020B0604020202020204" charset="0"/>
              </a:rPr>
              <a:t>Non-Functional Requirements:</a:t>
            </a:r>
          </a:p>
        </p:txBody>
      </p:sp>
      <p:sp>
        <p:nvSpPr>
          <p:cNvPr id="4" name="TextBox 4"/>
          <p:cNvSpPr txBox="1"/>
          <p:nvPr/>
        </p:nvSpPr>
        <p:spPr>
          <a:xfrm>
            <a:off x="1028700" y="3127190"/>
            <a:ext cx="16518941" cy="5963920"/>
          </a:xfrm>
          <a:prstGeom prst="rect">
            <a:avLst/>
          </a:prstGeom>
        </p:spPr>
        <p:txBody>
          <a:bodyPr lIns="0" tIns="0" rIns="0" bIns="0" rtlCol="0" anchor="t">
            <a:spAutoFit/>
          </a:bodyPr>
          <a:lstStyle/>
          <a:p>
            <a:pPr>
              <a:lnSpc>
                <a:spcPts val="4900"/>
              </a:lnSpc>
            </a:pPr>
            <a:r>
              <a:rPr lang="en-US" sz="3500" dirty="0">
                <a:solidFill>
                  <a:srgbClr val="000000"/>
                </a:solidFill>
                <a:latin typeface="Arimo Bold"/>
              </a:rPr>
              <a:t>Sound quality</a:t>
            </a:r>
          </a:p>
          <a:p>
            <a:pPr marL="647703" lvl="1" indent="-323852">
              <a:lnSpc>
                <a:spcPts val="4200"/>
              </a:lnSpc>
              <a:buFont typeface="Arial"/>
              <a:buChar char="•"/>
            </a:pPr>
            <a:r>
              <a:rPr lang="en-US" sz="3000" dirty="0">
                <a:solidFill>
                  <a:srgbClr val="000000"/>
                </a:solidFill>
                <a:latin typeface="HK Grotesk Light"/>
              </a:rPr>
              <a:t>Vivid sound quality, giving listeners a complete and distraction-free experience.</a:t>
            </a:r>
          </a:p>
          <a:p>
            <a:pPr marL="647703" lvl="1" indent="-323852">
              <a:lnSpc>
                <a:spcPts val="4200"/>
              </a:lnSpc>
              <a:buFont typeface="Arial"/>
              <a:buChar char="•"/>
            </a:pPr>
            <a:r>
              <a:rPr lang="en-US" sz="3000" dirty="0">
                <a:solidFill>
                  <a:srgbClr val="000000"/>
                </a:solidFill>
                <a:latin typeface="HK Grotesk Light"/>
              </a:rPr>
              <a:t>Poor quality songs will be completely replaced with the latest and high quality songs.</a:t>
            </a:r>
          </a:p>
          <a:p>
            <a:pPr>
              <a:lnSpc>
                <a:spcPts val="4200"/>
              </a:lnSpc>
            </a:pPr>
            <a:r>
              <a:rPr lang="en-US" sz="3000" dirty="0">
                <a:solidFill>
                  <a:srgbClr val="000000"/>
                </a:solidFill>
                <a:latin typeface="Arimo Bold"/>
              </a:rPr>
              <a:t>Websites interface </a:t>
            </a:r>
          </a:p>
          <a:p>
            <a:pPr marL="647703" lvl="1" indent="-323852">
              <a:lnSpc>
                <a:spcPts val="4200"/>
              </a:lnSpc>
              <a:buFont typeface="Arial"/>
              <a:buChar char="•"/>
            </a:pPr>
            <a:r>
              <a:rPr lang="en-US" sz="3000" dirty="0">
                <a:solidFill>
                  <a:srgbClr val="000000"/>
                </a:solidFill>
                <a:latin typeface="HK Grotesk Light"/>
              </a:rPr>
              <a:t>The website's interface is eye-catching, with soft colors that make it comfortable to look at. At the same time, the songs are intelligently arranged to help listeners easily approach and relax.</a:t>
            </a:r>
          </a:p>
          <a:p>
            <a:pPr>
              <a:lnSpc>
                <a:spcPts val="4200"/>
              </a:lnSpc>
            </a:pPr>
            <a:r>
              <a:rPr lang="en-US" sz="3000" dirty="0">
                <a:solidFill>
                  <a:srgbClr val="000000"/>
                </a:solidFill>
                <a:latin typeface="Arimo Bold"/>
              </a:rPr>
              <a:t>Websites access speed</a:t>
            </a:r>
          </a:p>
          <a:p>
            <a:pPr marL="647703" lvl="1" indent="-323852">
              <a:lnSpc>
                <a:spcPts val="4200"/>
              </a:lnSpc>
              <a:buFont typeface="Arial"/>
              <a:buChar char="•"/>
            </a:pPr>
            <a:r>
              <a:rPr lang="en-US" sz="3000" dirty="0">
                <a:solidFill>
                  <a:srgbClr val="000000"/>
                </a:solidFill>
                <a:latin typeface="HK Grotesk Light"/>
              </a:rPr>
              <a:t>Fast access speed, rarely stops while listening to music</a:t>
            </a:r>
          </a:p>
          <a:p>
            <a:pPr>
              <a:lnSpc>
                <a:spcPts val="4200"/>
              </a:lnSpc>
            </a:pPr>
            <a:r>
              <a:rPr lang="en-US" sz="3000" dirty="0">
                <a:solidFill>
                  <a:srgbClr val="000000"/>
                </a:solidFill>
                <a:latin typeface="Arimo Bold"/>
              </a:rPr>
              <a:t>Database</a:t>
            </a:r>
          </a:p>
          <a:p>
            <a:pPr marL="647703" lvl="1" indent="-323852">
              <a:lnSpc>
                <a:spcPts val="4200"/>
              </a:lnSpc>
              <a:spcBef>
                <a:spcPct val="0"/>
              </a:spcBef>
              <a:buFont typeface="Arial"/>
              <a:buChar char="•"/>
            </a:pPr>
            <a:r>
              <a:rPr lang="en-US" sz="3000" dirty="0">
                <a:solidFill>
                  <a:srgbClr val="000000"/>
                </a:solidFill>
                <a:latin typeface="HK Grotesk Light"/>
              </a:rPr>
              <a:t>The listener's information is stored securely and intelligently. The songs are also stored in the way the team chooses for the fastest retrieval</a:t>
            </a:r>
          </a:p>
        </p:txBody>
      </p:sp>
      <p:pic>
        <p:nvPicPr>
          <p:cNvPr id="5" name="Picture 2">
            <a:extLst>
              <a:ext uri="{FF2B5EF4-FFF2-40B4-BE49-F238E27FC236}">
                <a16:creationId xmlns:a16="http://schemas.microsoft.com/office/drawing/2014/main" id="{11C68A96-F260-4D39-8323-9CBF8186323F}"/>
              </a:ext>
            </a:extLst>
          </p:cNvPr>
          <p:cNvPicPr>
            <a:picLocks noChangeAspect="1"/>
          </p:cNvPicPr>
          <p:nvPr/>
        </p:nvPicPr>
        <p:blipFill>
          <a:blip r:embed="rId2"/>
          <a:srcRect/>
          <a:stretch>
            <a:fillRect/>
          </a:stretch>
        </p:blipFill>
        <p:spPr>
          <a:xfrm>
            <a:off x="14659993" y="582375"/>
            <a:ext cx="3355844" cy="79561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2463504" y="2562122"/>
            <a:ext cx="13360993" cy="6696178"/>
          </a:xfrm>
          <a:prstGeom prst="rect">
            <a:avLst/>
          </a:prstGeom>
        </p:spPr>
      </p:pic>
      <p:sp>
        <p:nvSpPr>
          <p:cNvPr id="3" name="TextBox 3"/>
          <p:cNvSpPr txBox="1"/>
          <p:nvPr/>
        </p:nvSpPr>
        <p:spPr>
          <a:xfrm>
            <a:off x="1028700" y="523875"/>
            <a:ext cx="8115300" cy="1000125"/>
          </a:xfrm>
          <a:prstGeom prst="rect">
            <a:avLst/>
          </a:prstGeom>
        </p:spPr>
        <p:txBody>
          <a:bodyPr lIns="0" tIns="0" rIns="0" bIns="0" rtlCol="0" anchor="t">
            <a:spAutoFit/>
          </a:bodyPr>
          <a:lstStyle/>
          <a:p>
            <a:pPr>
              <a:lnSpc>
                <a:spcPts val="7800"/>
              </a:lnSpc>
            </a:pPr>
            <a:r>
              <a:rPr lang="en-US" sz="6500" dirty="0">
                <a:solidFill>
                  <a:srgbClr val="414042"/>
                </a:solidFill>
                <a:latin typeface="HK Grotesk Medium Bold"/>
              </a:rPr>
              <a:t>Software architecture</a:t>
            </a:r>
          </a:p>
        </p:txBody>
      </p:sp>
      <p:sp>
        <p:nvSpPr>
          <p:cNvPr id="4" name="TextBox 4"/>
          <p:cNvSpPr txBox="1"/>
          <p:nvPr/>
        </p:nvSpPr>
        <p:spPr>
          <a:xfrm>
            <a:off x="1028700" y="1675930"/>
            <a:ext cx="12912833" cy="771525"/>
          </a:xfrm>
          <a:prstGeom prst="rect">
            <a:avLst/>
          </a:prstGeom>
        </p:spPr>
        <p:txBody>
          <a:bodyPr lIns="0" tIns="0" rIns="0" bIns="0" rtlCol="0" anchor="t">
            <a:spAutoFit/>
          </a:bodyPr>
          <a:lstStyle/>
          <a:p>
            <a:pPr>
              <a:lnSpc>
                <a:spcPts val="6000"/>
              </a:lnSpc>
            </a:pPr>
            <a:r>
              <a:rPr lang="en-US" sz="5000" b="1" u="sng" dirty="0">
                <a:solidFill>
                  <a:srgbClr val="414042"/>
                </a:solidFill>
                <a:latin typeface="HK Grotesk Light" panose="020B0604020202020204" charset="0"/>
              </a:rPr>
              <a:t>Logical View:</a:t>
            </a:r>
          </a:p>
        </p:txBody>
      </p:sp>
      <p:pic>
        <p:nvPicPr>
          <p:cNvPr id="5" name="Picture 2">
            <a:extLst>
              <a:ext uri="{FF2B5EF4-FFF2-40B4-BE49-F238E27FC236}">
                <a16:creationId xmlns:a16="http://schemas.microsoft.com/office/drawing/2014/main" id="{77887E9E-5635-4BE1-8825-F5172B5F1EA3}"/>
              </a:ext>
            </a:extLst>
          </p:cNvPr>
          <p:cNvPicPr>
            <a:picLocks noChangeAspect="1"/>
          </p:cNvPicPr>
          <p:nvPr/>
        </p:nvPicPr>
        <p:blipFill>
          <a:blip r:embed="rId3"/>
          <a:srcRect/>
          <a:stretch>
            <a:fillRect/>
          </a:stretch>
        </p:blipFill>
        <p:spPr>
          <a:xfrm>
            <a:off x="14659993" y="582375"/>
            <a:ext cx="3355844" cy="795615"/>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1811</TotalTime>
  <Words>666</Words>
  <Application>Microsoft Office PowerPoint</Application>
  <PresentationFormat>Custom</PresentationFormat>
  <Paragraphs>156</Paragraphs>
  <Slides>18</Slides>
  <Notes>0</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18</vt:i4>
      </vt:variant>
    </vt:vector>
  </HeadingPairs>
  <TitlesOfParts>
    <vt:vector size="27" baseType="lpstr">
      <vt:lpstr>Times New Roman</vt:lpstr>
      <vt:lpstr>Wingdings</vt:lpstr>
      <vt:lpstr>Arial</vt:lpstr>
      <vt:lpstr>HK Grotesk Medium Bold</vt:lpstr>
      <vt:lpstr>HK Grotesk Light Bold</vt:lpstr>
      <vt:lpstr>Arimo Bold</vt:lpstr>
      <vt:lpstr>HK Grotesk Light</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Isometric Elements &amp; Mockups Technology in the Life of Consumers Technology Presentation</dc:title>
  <dc:creator>trần trí</dc:creator>
  <cp:lastModifiedBy>trần trí</cp:lastModifiedBy>
  <cp:revision>19</cp:revision>
  <dcterms:created xsi:type="dcterms:W3CDTF">2006-08-16T00:00:00Z</dcterms:created>
  <dcterms:modified xsi:type="dcterms:W3CDTF">2022-01-18T13:52:28Z</dcterms:modified>
  <dc:identifier>DAE1AnXK2zE</dc:identifier>
</cp:coreProperties>
</file>